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436" r:id="rId4"/>
    <p:sldId id="437" r:id="rId5"/>
    <p:sldId id="377" r:id="rId6"/>
    <p:sldId id="438" r:id="rId7"/>
    <p:sldId id="439" r:id="rId8"/>
    <p:sldId id="440" r:id="rId9"/>
    <p:sldId id="445" r:id="rId10"/>
    <p:sldId id="446" r:id="rId11"/>
    <p:sldId id="453" r:id="rId12"/>
    <p:sldId id="441" r:id="rId13"/>
    <p:sldId id="450" r:id="rId14"/>
    <p:sldId id="451" r:id="rId15"/>
    <p:sldId id="452" r:id="rId16"/>
    <p:sldId id="442" r:id="rId17"/>
    <p:sldId id="454" r:id="rId18"/>
    <p:sldId id="455" r:id="rId19"/>
    <p:sldId id="456" r:id="rId20"/>
    <p:sldId id="417" r:id="rId21"/>
    <p:sldId id="444" r:id="rId22"/>
    <p:sldId id="457" r:id="rId23"/>
    <p:sldId id="459" r:id="rId24"/>
    <p:sldId id="458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FAA306"/>
    <a:srgbClr val="8E6C00"/>
    <a:srgbClr val="B08600"/>
    <a:srgbClr val="CDA703"/>
    <a:srgbClr val="615031"/>
    <a:srgbClr val="1F601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2" autoAdjust="0"/>
    <p:restoredTop sz="94660"/>
  </p:normalViewPr>
  <p:slideViewPr>
    <p:cSldViewPr>
      <p:cViewPr>
        <p:scale>
          <a:sx n="66" d="100"/>
          <a:sy n="66" d="100"/>
        </p:scale>
        <p:origin x="-1488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222D3-B6A8-4E52-B83D-737E036F43E6}" type="datetimeFigureOut">
              <a:rPr lang="en-US" smtClean="0"/>
              <a:pPr/>
              <a:t>8/30/2014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0CC16-E804-4A81-BE62-39EA897801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222D3-B6A8-4E52-B83D-737E036F43E6}" type="datetimeFigureOut">
              <a:rPr lang="en-US" smtClean="0"/>
              <a:pPr/>
              <a:t>8/30/2014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0CC16-E804-4A81-BE62-39EA897801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222D3-B6A8-4E52-B83D-737E036F43E6}" type="datetimeFigureOut">
              <a:rPr lang="en-US" smtClean="0"/>
              <a:pPr/>
              <a:t>8/30/2014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0CC16-E804-4A81-BE62-39EA897801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222D3-B6A8-4E52-B83D-737E036F43E6}" type="datetimeFigureOut">
              <a:rPr lang="en-US" smtClean="0"/>
              <a:pPr/>
              <a:t>8/30/2014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0CC16-E804-4A81-BE62-39EA897801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222D3-B6A8-4E52-B83D-737E036F43E6}" type="datetimeFigureOut">
              <a:rPr lang="en-US" smtClean="0"/>
              <a:pPr/>
              <a:t>8/30/2014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0CC16-E804-4A81-BE62-39EA897801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222D3-B6A8-4E52-B83D-737E036F43E6}" type="datetimeFigureOut">
              <a:rPr lang="en-US" smtClean="0"/>
              <a:pPr/>
              <a:t>8/30/2014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0CC16-E804-4A81-BE62-39EA897801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222D3-B6A8-4E52-B83D-737E036F43E6}" type="datetimeFigureOut">
              <a:rPr lang="en-US" smtClean="0"/>
              <a:pPr/>
              <a:t>8/30/2014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0CC16-E804-4A81-BE62-39EA897801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222D3-B6A8-4E52-B83D-737E036F43E6}" type="datetimeFigureOut">
              <a:rPr lang="en-US" smtClean="0"/>
              <a:pPr/>
              <a:t>8/30/2014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0CC16-E804-4A81-BE62-39EA897801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222D3-B6A8-4E52-B83D-737E036F43E6}" type="datetimeFigureOut">
              <a:rPr lang="en-US" smtClean="0"/>
              <a:pPr/>
              <a:t>8/30/2014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0CC16-E804-4A81-BE62-39EA897801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222D3-B6A8-4E52-B83D-737E036F43E6}" type="datetimeFigureOut">
              <a:rPr lang="en-US" smtClean="0"/>
              <a:pPr/>
              <a:t>8/30/2014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0CC16-E804-4A81-BE62-39EA897801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222D3-B6A8-4E52-B83D-737E036F43E6}" type="datetimeFigureOut">
              <a:rPr lang="en-US" smtClean="0"/>
              <a:pPr/>
              <a:t>8/30/2014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0CC16-E804-4A81-BE62-39EA897801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222D3-B6A8-4E52-B83D-737E036F43E6}" type="datetimeFigureOut">
              <a:rPr lang="en-US" smtClean="0"/>
              <a:pPr/>
              <a:t>8/30/2014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F0CC16-E804-4A81-BE62-39EA897801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7543800" y="533400"/>
            <a:ext cx="1066800" cy="5715000"/>
          </a:xfrm>
        </p:spPr>
        <p:txBody>
          <a:bodyPr>
            <a:noAutofit/>
          </a:bodyPr>
          <a:lstStyle/>
          <a:p>
            <a:r>
              <a:rPr lang="zh-TW" altLang="en-US" sz="6000" dirty="0" smtClean="0">
                <a:ln w="28575"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DFPHaiBaoW9-B5-AZ" pitchFamily="82" charset="-120"/>
                <a:ea typeface="DFPHaiBaoW9-B5-AZ" pitchFamily="82" charset="-120"/>
              </a:rPr>
              <a:t>主耶穌復活了</a:t>
            </a:r>
            <a:endParaRPr lang="en-US" sz="6000" dirty="0">
              <a:ln w="28575">
                <a:solidFill>
                  <a:schemeClr val="tx1"/>
                </a:solidFill>
              </a:ln>
              <a:solidFill>
                <a:schemeClr val="accent6">
                  <a:lumMod val="75000"/>
                </a:schemeClr>
              </a:solidFill>
              <a:latin typeface="DFPHaiBaoW9-B5-AZ" pitchFamily="82" charset="-120"/>
              <a:ea typeface="DFPHaiBaoW9-B5-AZ" pitchFamily="82" charset="-120"/>
            </a:endParaRPr>
          </a:p>
        </p:txBody>
      </p:sp>
      <p:pic>
        <p:nvPicPr>
          <p:cNvPr id="18434" name="Picture 2" descr="http://yesu-jidu.org/files/2014/03/%E6%91%A9%E9%96%80%E6%95%99%E7%9B%B8%E4%BF%A1%E8%80%B6%E7%A9%8C%E7%9A%84%E5%BE%A9%E6%B4%BB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762000"/>
            <a:ext cx="7010400" cy="5257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81000"/>
            <a:ext cx="8610600" cy="6324600"/>
          </a:xfrm>
        </p:spPr>
        <p:txBody>
          <a:bodyPr>
            <a:noAutofit/>
          </a:bodyPr>
          <a:lstStyle/>
          <a:p>
            <a:pPr marL="742950" indent="-742950">
              <a:buAutoNum type="arabicPeriod"/>
            </a:pPr>
            <a:r>
              <a:rPr lang="zh-TW" altLang="en-US" sz="4400" b="1" dirty="0" smtClean="0">
                <a:solidFill>
                  <a:srgbClr val="C00000"/>
                </a:solidFill>
              </a:rPr>
              <a:t>耶穌復活的福</a:t>
            </a:r>
            <a:r>
              <a:rPr lang="zh-TW" altLang="en-US" sz="4400" b="1" dirty="0" smtClean="0">
                <a:solidFill>
                  <a:srgbClr val="C00000"/>
                </a:solidFill>
              </a:rPr>
              <a:t>音</a:t>
            </a:r>
            <a:endParaRPr lang="en-US" altLang="zh-TW" sz="4000" b="1" dirty="0" smtClean="0">
              <a:solidFill>
                <a:srgbClr val="C00000"/>
              </a:solidFill>
            </a:endParaRPr>
          </a:p>
          <a:p>
            <a:pPr marL="742950" indent="-742950"/>
            <a:r>
              <a:rPr lang="zh-TW" altLang="en-US" sz="4000" b="1" dirty="0" smtClean="0">
                <a:solidFill>
                  <a:schemeClr val="tx1"/>
                </a:solidFill>
              </a:rPr>
              <a:t>門徒無法相信耶穌復活了</a:t>
            </a:r>
            <a:endParaRPr lang="en-US" altLang="zh-TW" sz="4000" b="1" dirty="0" smtClean="0">
              <a:solidFill>
                <a:schemeClr val="tx1"/>
              </a:solidFill>
            </a:endParaRPr>
          </a:p>
          <a:p>
            <a:pPr marL="742950" indent="-742950"/>
            <a:r>
              <a:rPr lang="zh-TW" altLang="en-US" sz="4000" b="1" dirty="0" smtClean="0">
                <a:solidFill>
                  <a:schemeClr val="tx1"/>
                </a:solidFill>
              </a:rPr>
              <a:t>耶穌的復活與人的不信</a:t>
            </a:r>
            <a:endParaRPr lang="en-US" altLang="zh-TW" sz="40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81000"/>
            <a:ext cx="8610600" cy="6324600"/>
          </a:xfrm>
        </p:spPr>
        <p:txBody>
          <a:bodyPr>
            <a:noAutofit/>
          </a:bodyPr>
          <a:lstStyle/>
          <a:p>
            <a:pPr marL="742950" indent="-742950">
              <a:buAutoNum type="arabicPeriod"/>
            </a:pPr>
            <a:r>
              <a:rPr lang="zh-TW" altLang="en-US" sz="4000" b="1" dirty="0" smtClean="0">
                <a:solidFill>
                  <a:srgbClr val="C00000"/>
                </a:solidFill>
              </a:rPr>
              <a:t>耶穌復活的福音</a:t>
            </a:r>
            <a:endParaRPr lang="en-US" altLang="zh-TW" sz="4000" b="1" dirty="0" smtClean="0">
              <a:solidFill>
                <a:srgbClr val="C00000"/>
              </a:solidFill>
            </a:endParaRPr>
          </a:p>
          <a:p>
            <a:pPr marL="742950" indent="-742950">
              <a:buAutoNum type="arabicPeriod"/>
            </a:pPr>
            <a:r>
              <a:rPr lang="zh-TW" altLang="en-US" sz="4400" b="1" dirty="0" smtClean="0">
                <a:solidFill>
                  <a:srgbClr val="C00000"/>
                </a:solidFill>
              </a:rPr>
              <a:t>耶穌復活的權能</a:t>
            </a:r>
            <a:endParaRPr lang="en-US" altLang="zh-TW" sz="4400" b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81000"/>
            <a:ext cx="8610600" cy="6324600"/>
          </a:xfrm>
        </p:spPr>
        <p:txBody>
          <a:bodyPr>
            <a:noAutofit/>
          </a:bodyPr>
          <a:lstStyle/>
          <a:p>
            <a:pPr marL="742950" indent="-742950"/>
            <a:r>
              <a:rPr lang="en-US" altLang="zh-TW" sz="4400" b="1" dirty="0" smtClean="0">
                <a:solidFill>
                  <a:srgbClr val="C00000"/>
                </a:solidFill>
              </a:rPr>
              <a:t>2. </a:t>
            </a:r>
            <a:r>
              <a:rPr lang="zh-TW" altLang="en-US" sz="4400" b="1" dirty="0" smtClean="0">
                <a:solidFill>
                  <a:srgbClr val="C00000"/>
                </a:solidFill>
              </a:rPr>
              <a:t>耶穌復活的權能</a:t>
            </a:r>
            <a:endParaRPr lang="en-US" altLang="zh-TW" sz="4400" b="1" dirty="0" smtClean="0">
              <a:solidFill>
                <a:srgbClr val="C00000"/>
              </a:solidFill>
            </a:endParaRPr>
          </a:p>
          <a:p>
            <a:pPr marL="742950" indent="-742950" algn="l"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chemeClr val="tx1"/>
                </a:solidFill>
              </a:rPr>
              <a:t>耶穌的復活是一個權能的問題</a:t>
            </a:r>
            <a:endParaRPr lang="en-US" altLang="zh-TW" sz="4000" b="1" dirty="0" smtClean="0">
              <a:solidFill>
                <a:schemeClr val="tx1"/>
              </a:solidFill>
            </a:endParaRPr>
          </a:p>
          <a:p>
            <a:pPr marL="742950" indent="-742950">
              <a:buFont typeface="Arial" pitchFamily="34" charset="0"/>
              <a:buChar char="•"/>
            </a:pPr>
            <a:endParaRPr lang="en-US" altLang="zh-TW" sz="40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81000"/>
            <a:ext cx="8610600" cy="6324600"/>
          </a:xfrm>
        </p:spPr>
        <p:txBody>
          <a:bodyPr>
            <a:noAutofit/>
          </a:bodyPr>
          <a:lstStyle/>
          <a:p>
            <a:pPr marL="742950" indent="-742950"/>
            <a:r>
              <a:rPr lang="en-US" altLang="zh-TW" sz="4400" b="1" dirty="0" smtClean="0">
                <a:solidFill>
                  <a:srgbClr val="C00000"/>
                </a:solidFill>
              </a:rPr>
              <a:t>2. </a:t>
            </a:r>
            <a:r>
              <a:rPr lang="zh-TW" altLang="en-US" sz="4400" b="1" dirty="0" smtClean="0">
                <a:solidFill>
                  <a:srgbClr val="C00000"/>
                </a:solidFill>
              </a:rPr>
              <a:t>耶穌復活的權能</a:t>
            </a:r>
            <a:endParaRPr lang="en-US" altLang="zh-TW" sz="4400" b="1" dirty="0" smtClean="0">
              <a:solidFill>
                <a:srgbClr val="C00000"/>
              </a:solidFill>
            </a:endParaRPr>
          </a:p>
          <a:p>
            <a:pPr marL="742950" indent="-742950" algn="l"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chemeClr val="tx1"/>
                </a:solidFill>
              </a:rPr>
              <a:t>耶穌的復活是一個權能的問題</a:t>
            </a:r>
            <a:endParaRPr lang="en-US" altLang="zh-TW" sz="4000" b="1" dirty="0" smtClean="0">
              <a:solidFill>
                <a:schemeClr val="tx1"/>
              </a:solidFill>
            </a:endParaRPr>
          </a:p>
          <a:p>
            <a:pPr marL="742950" indent="-742950" algn="l"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chemeClr val="tx1"/>
                </a:solidFill>
              </a:rPr>
              <a:t>福音權能的必須性</a:t>
            </a:r>
            <a:endParaRPr lang="en-US" altLang="zh-TW" sz="40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81000"/>
            <a:ext cx="8610600" cy="6324600"/>
          </a:xfrm>
        </p:spPr>
        <p:txBody>
          <a:bodyPr>
            <a:noAutofit/>
          </a:bodyPr>
          <a:lstStyle/>
          <a:p>
            <a:pPr marL="742950" indent="-742950"/>
            <a:r>
              <a:rPr lang="en-US" altLang="zh-TW" sz="4400" b="1" dirty="0" smtClean="0">
                <a:solidFill>
                  <a:srgbClr val="C00000"/>
                </a:solidFill>
              </a:rPr>
              <a:t>2. </a:t>
            </a:r>
            <a:r>
              <a:rPr lang="zh-TW" altLang="en-US" sz="4400" b="1" dirty="0" smtClean="0">
                <a:solidFill>
                  <a:srgbClr val="C00000"/>
                </a:solidFill>
              </a:rPr>
              <a:t>耶</a:t>
            </a:r>
            <a:r>
              <a:rPr lang="zh-TW" altLang="en-US" sz="4400" b="1" dirty="0" smtClean="0">
                <a:solidFill>
                  <a:srgbClr val="C00000"/>
                </a:solidFill>
              </a:rPr>
              <a:t>穌復活的權</a:t>
            </a:r>
            <a:r>
              <a:rPr lang="zh-TW" altLang="en-US" sz="4400" b="1" dirty="0" smtClean="0">
                <a:solidFill>
                  <a:srgbClr val="C00000"/>
                </a:solidFill>
              </a:rPr>
              <a:t>能</a:t>
            </a:r>
            <a:endParaRPr lang="en-US" altLang="zh-TW" sz="4400" b="1" dirty="0" smtClean="0">
              <a:solidFill>
                <a:srgbClr val="C00000"/>
              </a:solidFill>
            </a:endParaRPr>
          </a:p>
          <a:p>
            <a:pPr marL="742950" indent="-742950" algn="l"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chemeClr val="tx1"/>
                </a:solidFill>
              </a:rPr>
              <a:t>耶穌的復活是一個權能的問題</a:t>
            </a:r>
            <a:endParaRPr lang="en-US" altLang="zh-TW" sz="4000" b="1" dirty="0" smtClean="0">
              <a:solidFill>
                <a:schemeClr val="tx1"/>
              </a:solidFill>
            </a:endParaRPr>
          </a:p>
          <a:p>
            <a:pPr marL="742950" indent="-742950" algn="l"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chemeClr val="tx1"/>
                </a:solidFill>
              </a:rPr>
              <a:t>福音權能的必須性</a:t>
            </a:r>
            <a:endParaRPr lang="en-US" altLang="zh-TW" sz="4000" b="1" dirty="0" smtClean="0">
              <a:solidFill>
                <a:schemeClr val="tx1"/>
              </a:solidFill>
            </a:endParaRPr>
          </a:p>
          <a:p>
            <a:pPr marL="742950" indent="-742950" algn="l"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chemeClr val="tx1"/>
                </a:solidFill>
              </a:rPr>
              <a:t>福音權能的真實性</a:t>
            </a:r>
            <a:endParaRPr lang="en-US" altLang="zh-TW" sz="40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81000"/>
            <a:ext cx="8610600" cy="6324600"/>
          </a:xfrm>
        </p:spPr>
        <p:txBody>
          <a:bodyPr>
            <a:noAutofit/>
          </a:bodyPr>
          <a:lstStyle/>
          <a:p>
            <a:pPr marL="742950" indent="-742950"/>
            <a:r>
              <a:rPr lang="en-US" altLang="zh-TW" sz="4400" b="1" dirty="0" smtClean="0">
                <a:solidFill>
                  <a:srgbClr val="C00000"/>
                </a:solidFill>
              </a:rPr>
              <a:t>2. </a:t>
            </a:r>
            <a:r>
              <a:rPr lang="zh-TW" altLang="en-US" sz="4400" b="1" dirty="0" smtClean="0">
                <a:solidFill>
                  <a:srgbClr val="C00000"/>
                </a:solidFill>
              </a:rPr>
              <a:t>耶</a:t>
            </a:r>
            <a:r>
              <a:rPr lang="zh-TW" altLang="en-US" sz="4400" b="1" dirty="0" smtClean="0">
                <a:solidFill>
                  <a:srgbClr val="C00000"/>
                </a:solidFill>
              </a:rPr>
              <a:t>穌復活的權</a:t>
            </a:r>
            <a:r>
              <a:rPr lang="zh-TW" altLang="en-US" sz="4400" b="1" dirty="0" smtClean="0">
                <a:solidFill>
                  <a:srgbClr val="C00000"/>
                </a:solidFill>
              </a:rPr>
              <a:t>能</a:t>
            </a:r>
            <a:endParaRPr lang="en-US" altLang="zh-TW" sz="4400" b="1" dirty="0" smtClean="0">
              <a:solidFill>
                <a:srgbClr val="C00000"/>
              </a:solidFill>
            </a:endParaRPr>
          </a:p>
          <a:p>
            <a:pPr marL="742950" indent="-742950" algn="l"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chemeClr val="tx1"/>
                </a:solidFill>
              </a:rPr>
              <a:t>耶穌的復活是一個權能的問題</a:t>
            </a:r>
            <a:endParaRPr lang="en-US" altLang="zh-TW" sz="4000" b="1" dirty="0" smtClean="0">
              <a:solidFill>
                <a:schemeClr val="tx1"/>
              </a:solidFill>
            </a:endParaRPr>
          </a:p>
          <a:p>
            <a:pPr marL="742950" indent="-742950" algn="l"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chemeClr val="tx1"/>
                </a:solidFill>
              </a:rPr>
              <a:t>福音權能的必須性</a:t>
            </a:r>
            <a:endParaRPr lang="en-US" altLang="zh-TW" sz="4000" b="1" dirty="0" smtClean="0">
              <a:solidFill>
                <a:schemeClr val="tx1"/>
              </a:solidFill>
            </a:endParaRPr>
          </a:p>
          <a:p>
            <a:pPr marL="742950" indent="-742950" algn="l"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chemeClr val="tx1"/>
                </a:solidFill>
              </a:rPr>
              <a:t>福音權能的真實性</a:t>
            </a:r>
            <a:endParaRPr lang="en-US" altLang="zh-TW" sz="4000" b="1" dirty="0" smtClean="0">
              <a:solidFill>
                <a:schemeClr val="tx1"/>
              </a:solidFill>
            </a:endParaRPr>
          </a:p>
          <a:p>
            <a:pPr marL="742950" indent="-742950" algn="l"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chemeClr val="tx1"/>
                </a:solidFill>
              </a:rPr>
              <a:t>福音權能所彰顯的各種層面</a:t>
            </a:r>
            <a:endParaRPr lang="en-US" altLang="zh-TW" sz="40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81000"/>
            <a:ext cx="8610600" cy="6324600"/>
          </a:xfrm>
        </p:spPr>
        <p:txBody>
          <a:bodyPr>
            <a:noAutofit/>
          </a:bodyPr>
          <a:lstStyle/>
          <a:p>
            <a:pPr marL="742950" indent="-742950">
              <a:buAutoNum type="arabicPeriod"/>
            </a:pPr>
            <a:r>
              <a:rPr lang="zh-TW" altLang="en-US" sz="3600" b="1" dirty="0" smtClean="0">
                <a:solidFill>
                  <a:srgbClr val="C00000"/>
                </a:solidFill>
              </a:rPr>
              <a:t>耶穌復活的福音</a:t>
            </a:r>
            <a:endParaRPr lang="en-US" altLang="zh-TW" sz="3600" b="1" dirty="0" smtClean="0">
              <a:solidFill>
                <a:srgbClr val="C00000"/>
              </a:solidFill>
            </a:endParaRPr>
          </a:p>
          <a:p>
            <a:pPr marL="742950" indent="-742950">
              <a:buAutoNum type="arabicPeriod"/>
            </a:pPr>
            <a:r>
              <a:rPr lang="zh-TW" altLang="en-US" sz="3600" b="1" dirty="0" smtClean="0">
                <a:solidFill>
                  <a:srgbClr val="C00000"/>
                </a:solidFill>
              </a:rPr>
              <a:t>耶穌復活的權能</a:t>
            </a:r>
            <a:endParaRPr lang="en-US" altLang="zh-TW" sz="3600" b="1" dirty="0" smtClean="0">
              <a:solidFill>
                <a:srgbClr val="C00000"/>
              </a:solidFill>
            </a:endParaRPr>
          </a:p>
          <a:p>
            <a:pPr marL="742950" indent="-742950">
              <a:buAutoNum type="arabicPeriod"/>
            </a:pPr>
            <a:r>
              <a:rPr lang="zh-TW" altLang="en-US" sz="4400" b="1" dirty="0" smtClean="0">
                <a:solidFill>
                  <a:srgbClr val="C00000"/>
                </a:solidFill>
              </a:rPr>
              <a:t>耶穌復活的意義</a:t>
            </a:r>
            <a:endParaRPr lang="en-US" altLang="zh-TW" sz="4400" b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81000"/>
            <a:ext cx="8610600" cy="6324600"/>
          </a:xfrm>
        </p:spPr>
        <p:txBody>
          <a:bodyPr>
            <a:noAutofit/>
          </a:bodyPr>
          <a:lstStyle/>
          <a:p>
            <a:pPr marL="742950" indent="-742950" algn="l"/>
            <a:r>
              <a:rPr lang="en-US" altLang="zh-TW" sz="4400" b="1" dirty="0" smtClean="0">
                <a:solidFill>
                  <a:srgbClr val="C00000"/>
                </a:solidFill>
              </a:rPr>
              <a:t>3. </a:t>
            </a:r>
            <a:r>
              <a:rPr lang="zh-TW" altLang="en-US" sz="4400" b="1" dirty="0" smtClean="0">
                <a:solidFill>
                  <a:srgbClr val="C00000"/>
                </a:solidFill>
              </a:rPr>
              <a:t>耶</a:t>
            </a:r>
            <a:r>
              <a:rPr lang="zh-TW" altLang="en-US" sz="4400" b="1" dirty="0" smtClean="0">
                <a:solidFill>
                  <a:srgbClr val="C00000"/>
                </a:solidFill>
              </a:rPr>
              <a:t>穌復活的意</a:t>
            </a:r>
            <a:r>
              <a:rPr lang="zh-TW" altLang="en-US" sz="4400" b="1" dirty="0" smtClean="0">
                <a:solidFill>
                  <a:srgbClr val="C00000"/>
                </a:solidFill>
              </a:rPr>
              <a:t>義</a:t>
            </a:r>
            <a:endParaRPr lang="en-US" altLang="zh-TW" sz="4400" b="1" dirty="0" smtClean="0">
              <a:solidFill>
                <a:srgbClr val="C00000"/>
              </a:solidFill>
            </a:endParaRPr>
          </a:p>
          <a:p>
            <a:pPr lvl="0" algn="l">
              <a:buFont typeface="Arial" pitchFamily="34" charset="0"/>
              <a:buChar char="•"/>
            </a:pPr>
            <a:r>
              <a:rPr lang="zh-TW" altLang="en-US" sz="3600" dirty="0" smtClean="0">
                <a:solidFill>
                  <a:schemeClr val="tx1"/>
                </a:solidFill>
              </a:rPr>
              <a:t>祂所傳講的福音真道，所應許的永生與天國都是完全的可信可靠</a:t>
            </a:r>
            <a:r>
              <a:rPr lang="zh-TW" altLang="en-US" sz="3600" dirty="0" smtClean="0">
                <a:solidFill>
                  <a:schemeClr val="tx1"/>
                </a:solidFill>
              </a:rPr>
              <a:t>。</a:t>
            </a:r>
            <a:endParaRPr lang="en-US" altLang="zh-TW" sz="3600" dirty="0" smtClean="0">
              <a:solidFill>
                <a:schemeClr val="tx1"/>
              </a:solidFill>
            </a:endParaRPr>
          </a:p>
          <a:p>
            <a:pPr marL="742950" indent="-742950" algn="l"/>
            <a:endParaRPr lang="en-US" altLang="zh-TW" sz="40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81000"/>
            <a:ext cx="8610600" cy="6324600"/>
          </a:xfrm>
        </p:spPr>
        <p:txBody>
          <a:bodyPr>
            <a:noAutofit/>
          </a:bodyPr>
          <a:lstStyle/>
          <a:p>
            <a:pPr marL="742950" indent="-742950" algn="l"/>
            <a:r>
              <a:rPr lang="en-US" altLang="zh-TW" sz="4400" b="1" dirty="0" smtClean="0">
                <a:solidFill>
                  <a:srgbClr val="C00000"/>
                </a:solidFill>
              </a:rPr>
              <a:t>3. </a:t>
            </a:r>
            <a:r>
              <a:rPr lang="zh-TW" altLang="en-US" sz="4400" b="1" dirty="0" smtClean="0">
                <a:solidFill>
                  <a:srgbClr val="C00000"/>
                </a:solidFill>
              </a:rPr>
              <a:t>耶</a:t>
            </a:r>
            <a:r>
              <a:rPr lang="zh-TW" altLang="en-US" sz="4400" b="1" dirty="0" smtClean="0">
                <a:solidFill>
                  <a:srgbClr val="C00000"/>
                </a:solidFill>
              </a:rPr>
              <a:t>穌復活的意</a:t>
            </a:r>
            <a:r>
              <a:rPr lang="zh-TW" altLang="en-US" sz="4400" b="1" dirty="0" smtClean="0">
                <a:solidFill>
                  <a:srgbClr val="C00000"/>
                </a:solidFill>
              </a:rPr>
              <a:t>義</a:t>
            </a:r>
            <a:endParaRPr lang="en-US" altLang="zh-TW" sz="4400" b="1" dirty="0" smtClean="0">
              <a:solidFill>
                <a:srgbClr val="C00000"/>
              </a:solidFill>
            </a:endParaRPr>
          </a:p>
          <a:p>
            <a:pPr lvl="0" algn="l">
              <a:buFont typeface="Arial" pitchFamily="34" charset="0"/>
              <a:buChar char="•"/>
            </a:pPr>
            <a:r>
              <a:rPr lang="zh-TW" altLang="en-US" sz="3600" dirty="0" smtClean="0">
                <a:solidFill>
                  <a:schemeClr val="tx1"/>
                </a:solidFill>
              </a:rPr>
              <a:t>祂所傳講的福音真道，所應許的永生與天國都是完全的可信可靠</a:t>
            </a:r>
            <a:r>
              <a:rPr lang="zh-TW" altLang="en-US" sz="3600" dirty="0" smtClean="0">
                <a:solidFill>
                  <a:schemeClr val="tx1"/>
                </a:solidFill>
              </a:rPr>
              <a:t>。</a:t>
            </a:r>
            <a:endParaRPr lang="en-US" altLang="zh-TW" sz="3600" dirty="0" smtClean="0">
              <a:solidFill>
                <a:schemeClr val="tx1"/>
              </a:solidFill>
            </a:endParaRPr>
          </a:p>
          <a:p>
            <a:pPr lvl="0" algn="l">
              <a:buFont typeface="Arial" pitchFamily="34" charset="0"/>
              <a:buChar char="•"/>
            </a:pPr>
            <a:r>
              <a:rPr lang="zh-TW" altLang="en-US" sz="3600" dirty="0" smtClean="0">
                <a:solidFill>
                  <a:schemeClr val="tx1"/>
                </a:solidFill>
              </a:rPr>
              <a:t>肉</a:t>
            </a:r>
            <a:r>
              <a:rPr lang="zh-TW" altLang="en-US" sz="3600" dirty="0" smtClean="0">
                <a:solidFill>
                  <a:schemeClr val="tx1"/>
                </a:solidFill>
              </a:rPr>
              <a:t>身的死亡不是人生的終點，人是要面對永恒</a:t>
            </a:r>
            <a:r>
              <a:rPr lang="zh-TW" altLang="en-US" sz="3600" dirty="0" smtClean="0">
                <a:solidFill>
                  <a:schemeClr val="tx1"/>
                </a:solidFill>
              </a:rPr>
              <a:t>的。</a:t>
            </a:r>
            <a:endParaRPr lang="en-US" sz="3600" dirty="0" smtClean="0">
              <a:solidFill>
                <a:schemeClr val="tx1"/>
              </a:solidFill>
            </a:endParaRPr>
          </a:p>
          <a:p>
            <a:pPr marL="742950" indent="-742950" algn="l"/>
            <a:endParaRPr lang="en-US" altLang="zh-TW" sz="40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81000"/>
            <a:ext cx="8610600" cy="6324600"/>
          </a:xfrm>
        </p:spPr>
        <p:txBody>
          <a:bodyPr>
            <a:noAutofit/>
          </a:bodyPr>
          <a:lstStyle/>
          <a:p>
            <a:pPr marL="742950" indent="-742950" algn="l"/>
            <a:r>
              <a:rPr lang="en-US" altLang="zh-TW" sz="4400" b="1" dirty="0" smtClean="0">
                <a:solidFill>
                  <a:srgbClr val="C00000"/>
                </a:solidFill>
              </a:rPr>
              <a:t>3. </a:t>
            </a:r>
            <a:r>
              <a:rPr lang="zh-TW" altLang="en-US" sz="4400" b="1" dirty="0" smtClean="0">
                <a:solidFill>
                  <a:srgbClr val="C00000"/>
                </a:solidFill>
              </a:rPr>
              <a:t>耶</a:t>
            </a:r>
            <a:r>
              <a:rPr lang="zh-TW" altLang="en-US" sz="4400" b="1" dirty="0" smtClean="0">
                <a:solidFill>
                  <a:srgbClr val="C00000"/>
                </a:solidFill>
              </a:rPr>
              <a:t>穌復活的意</a:t>
            </a:r>
            <a:r>
              <a:rPr lang="zh-TW" altLang="en-US" sz="4400" b="1" dirty="0" smtClean="0">
                <a:solidFill>
                  <a:srgbClr val="C00000"/>
                </a:solidFill>
              </a:rPr>
              <a:t>義</a:t>
            </a:r>
            <a:endParaRPr lang="en-US" altLang="zh-TW" sz="4400" b="1" dirty="0" smtClean="0">
              <a:solidFill>
                <a:srgbClr val="C00000"/>
              </a:solidFill>
            </a:endParaRPr>
          </a:p>
          <a:p>
            <a:pPr lvl="0" algn="l">
              <a:buFont typeface="Arial" pitchFamily="34" charset="0"/>
              <a:buChar char="•"/>
            </a:pPr>
            <a:r>
              <a:rPr lang="zh-TW" altLang="en-US" sz="3600" dirty="0" smtClean="0">
                <a:solidFill>
                  <a:schemeClr val="tx1"/>
                </a:solidFill>
              </a:rPr>
              <a:t>祂所傳講的福音真道，所應許的永生與天國都是完全的可信可靠</a:t>
            </a:r>
            <a:r>
              <a:rPr lang="zh-TW" altLang="en-US" sz="3600" dirty="0" smtClean="0">
                <a:solidFill>
                  <a:schemeClr val="tx1"/>
                </a:solidFill>
              </a:rPr>
              <a:t>。</a:t>
            </a:r>
            <a:endParaRPr lang="en-US" altLang="zh-TW" sz="3600" dirty="0" smtClean="0">
              <a:solidFill>
                <a:schemeClr val="tx1"/>
              </a:solidFill>
            </a:endParaRPr>
          </a:p>
          <a:p>
            <a:pPr lvl="0" algn="l">
              <a:buFont typeface="Arial" pitchFamily="34" charset="0"/>
              <a:buChar char="•"/>
            </a:pPr>
            <a:r>
              <a:rPr lang="zh-TW" altLang="en-US" sz="3600" dirty="0" smtClean="0">
                <a:solidFill>
                  <a:schemeClr val="tx1"/>
                </a:solidFill>
              </a:rPr>
              <a:t>肉</a:t>
            </a:r>
            <a:r>
              <a:rPr lang="zh-TW" altLang="en-US" sz="3600" dirty="0" smtClean="0">
                <a:solidFill>
                  <a:schemeClr val="tx1"/>
                </a:solidFill>
              </a:rPr>
              <a:t>身的死亡不是人生的終點，人是要面對永恒</a:t>
            </a:r>
            <a:r>
              <a:rPr lang="zh-TW" altLang="en-US" sz="3600" dirty="0" smtClean="0">
                <a:solidFill>
                  <a:schemeClr val="tx1"/>
                </a:solidFill>
              </a:rPr>
              <a:t>的。</a:t>
            </a:r>
            <a:endParaRPr lang="en-US" sz="3600" dirty="0" smtClean="0">
              <a:solidFill>
                <a:schemeClr val="tx1"/>
              </a:solidFill>
            </a:endParaRPr>
          </a:p>
          <a:p>
            <a:pPr lvl="0" algn="l">
              <a:buFont typeface="Arial" pitchFamily="34" charset="0"/>
              <a:buChar char="•"/>
            </a:pPr>
            <a:r>
              <a:rPr lang="zh-TW" altLang="en-US" sz="3600" dirty="0" smtClean="0">
                <a:solidFill>
                  <a:schemeClr val="tx1"/>
                </a:solidFill>
              </a:rPr>
              <a:t>我們人生所經歷的一切都具有永恒的意義</a:t>
            </a:r>
            <a:endParaRPr lang="en-US" sz="3600" dirty="0" smtClean="0">
              <a:solidFill>
                <a:schemeClr val="tx1"/>
              </a:solidFill>
            </a:endParaRPr>
          </a:p>
          <a:p>
            <a:pPr marL="742950" indent="-742950" algn="l"/>
            <a:endParaRPr lang="en-US" altLang="zh-TW" sz="40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04800"/>
            <a:ext cx="8610600" cy="6400800"/>
          </a:xfrm>
        </p:spPr>
        <p:txBody>
          <a:bodyPr>
            <a:noAutofit/>
          </a:bodyPr>
          <a:lstStyle/>
          <a:p>
            <a:pPr algn="l"/>
            <a:r>
              <a:rPr lang="zh-TW" altLang="en-US" sz="4400" dirty="0" smtClean="0">
                <a:solidFill>
                  <a:schemeClr val="tx1"/>
                </a:solidFill>
                <a:latin typeface="NSimSun" pitchFamily="49" charset="-122"/>
                <a:ea typeface="NSimSun" pitchFamily="49" charset="-122"/>
              </a:rPr>
              <a:t>可</a:t>
            </a:r>
            <a:r>
              <a:rPr lang="en-US" sz="4400" dirty="0" smtClean="0">
                <a:solidFill>
                  <a:schemeClr val="tx1"/>
                </a:solidFill>
                <a:latin typeface="NSimSun" pitchFamily="49" charset="-122"/>
                <a:ea typeface="NSimSun" pitchFamily="49" charset="-122"/>
              </a:rPr>
              <a:t> 16:1-20  </a:t>
            </a:r>
          </a:p>
          <a:p>
            <a:pPr algn="l"/>
            <a:r>
              <a:rPr lang="zh-TW" altLang="en-US" sz="4400" dirty="0" smtClean="0">
                <a:solidFill>
                  <a:schemeClr val="tx1"/>
                </a:solidFill>
                <a:latin typeface="NSimSun" pitchFamily="49" charset="-122"/>
                <a:ea typeface="NSimSun" pitchFamily="49" charset="-122"/>
              </a:rPr>
              <a:t>過了安息日，抹大拉的馬利亞和雅各的母親馬利亞並撒羅米，買了香膏要去膏耶穌的身體。</a:t>
            </a:r>
            <a:r>
              <a:rPr lang="en-US" sz="4400" dirty="0" smtClean="0">
                <a:solidFill>
                  <a:schemeClr val="tx1"/>
                </a:solidFill>
                <a:latin typeface="NSimSun" pitchFamily="49" charset="-122"/>
                <a:ea typeface="NSimSun" pitchFamily="49" charset="-122"/>
              </a:rPr>
              <a:t>(2)</a:t>
            </a:r>
            <a:r>
              <a:rPr lang="zh-TW" altLang="en-US" sz="4400" dirty="0" smtClean="0">
                <a:solidFill>
                  <a:schemeClr val="tx1"/>
                </a:solidFill>
                <a:latin typeface="NSimSun" pitchFamily="49" charset="-122"/>
                <a:ea typeface="NSimSun" pitchFamily="49" charset="-122"/>
              </a:rPr>
              <a:t>七日的第一日清早，出太陽的時候，他們來到墳墓那裡，</a:t>
            </a:r>
            <a:r>
              <a:rPr lang="en-US" sz="4400" dirty="0" smtClean="0">
                <a:solidFill>
                  <a:schemeClr val="tx1"/>
                </a:solidFill>
                <a:latin typeface="NSimSun" pitchFamily="49" charset="-122"/>
                <a:ea typeface="NSimSun" pitchFamily="49" charset="-122"/>
              </a:rPr>
              <a:t>(3)</a:t>
            </a:r>
            <a:r>
              <a:rPr lang="zh-TW" altLang="en-US" sz="4400" dirty="0" smtClean="0">
                <a:solidFill>
                  <a:schemeClr val="tx1"/>
                </a:solidFill>
                <a:latin typeface="NSimSun" pitchFamily="49" charset="-122"/>
                <a:ea typeface="NSimSun" pitchFamily="49" charset="-122"/>
              </a:rPr>
              <a:t>彼此說：「誰給我們把石頭從墓門輥開呢？」</a:t>
            </a:r>
            <a:r>
              <a:rPr lang="en-US" sz="4400" dirty="0" smtClean="0">
                <a:solidFill>
                  <a:schemeClr val="tx1"/>
                </a:solidFill>
                <a:latin typeface="NSimSun" pitchFamily="49" charset="-122"/>
                <a:ea typeface="NSimSun" pitchFamily="49" charset="-122"/>
              </a:rPr>
              <a:t> (4)</a:t>
            </a:r>
            <a:r>
              <a:rPr lang="zh-TW" altLang="en-US" sz="4400" dirty="0" smtClean="0">
                <a:solidFill>
                  <a:schemeClr val="tx1"/>
                </a:solidFill>
                <a:latin typeface="NSimSun" pitchFamily="49" charset="-122"/>
                <a:ea typeface="NSimSun" pitchFamily="49" charset="-122"/>
              </a:rPr>
              <a:t>那石頭原來很大，他們抬頭一看，卻見石頭已經輥開了。</a:t>
            </a:r>
            <a:r>
              <a:rPr lang="en-US" sz="4400" dirty="0" smtClean="0">
                <a:solidFill>
                  <a:schemeClr val="tx1"/>
                </a:solidFill>
                <a:latin typeface="NSimSun" pitchFamily="49" charset="-122"/>
                <a:ea typeface="NSimSun" pitchFamily="49" charset="-122"/>
              </a:rPr>
              <a:t> </a:t>
            </a:r>
            <a:endParaRPr lang="en-US" sz="4400" b="1" dirty="0" smtClean="0">
              <a:solidFill>
                <a:schemeClr val="tx1"/>
              </a:solidFill>
              <a:latin typeface="NSimSun" pitchFamily="49" charset="-122"/>
              <a:ea typeface="NSimSun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81000"/>
            <a:ext cx="8610600" cy="6324600"/>
          </a:xfrm>
        </p:spPr>
        <p:txBody>
          <a:bodyPr>
            <a:noAutofit/>
          </a:bodyPr>
          <a:lstStyle/>
          <a:p>
            <a:pPr marL="742950" indent="-742950">
              <a:buAutoNum type="arabicPeriod"/>
            </a:pPr>
            <a:r>
              <a:rPr lang="zh-TW" altLang="en-US" sz="3600" b="1" dirty="0" smtClean="0">
                <a:solidFill>
                  <a:srgbClr val="C00000"/>
                </a:solidFill>
              </a:rPr>
              <a:t>耶穌復活的福音</a:t>
            </a:r>
            <a:endParaRPr lang="en-US" altLang="zh-TW" sz="3600" b="1" dirty="0" smtClean="0">
              <a:solidFill>
                <a:srgbClr val="C00000"/>
              </a:solidFill>
            </a:endParaRPr>
          </a:p>
          <a:p>
            <a:pPr marL="742950" indent="-742950">
              <a:buAutoNum type="arabicPeriod"/>
            </a:pPr>
            <a:r>
              <a:rPr lang="zh-TW" altLang="en-US" sz="3600" b="1" dirty="0" smtClean="0">
                <a:solidFill>
                  <a:srgbClr val="C00000"/>
                </a:solidFill>
              </a:rPr>
              <a:t>耶穌復活的權能</a:t>
            </a:r>
            <a:endParaRPr lang="en-US" altLang="zh-TW" sz="3600" b="1" dirty="0" smtClean="0">
              <a:solidFill>
                <a:srgbClr val="C00000"/>
              </a:solidFill>
            </a:endParaRPr>
          </a:p>
          <a:p>
            <a:pPr marL="742950" indent="-742950">
              <a:buAutoNum type="arabicPeriod"/>
            </a:pPr>
            <a:r>
              <a:rPr lang="zh-TW" altLang="en-US" sz="3600" b="1" dirty="0" smtClean="0">
                <a:solidFill>
                  <a:srgbClr val="C00000"/>
                </a:solidFill>
              </a:rPr>
              <a:t>耶穌復活的意義</a:t>
            </a:r>
            <a:endParaRPr lang="en-US" altLang="zh-TW" sz="3600" b="1" dirty="0" smtClean="0">
              <a:solidFill>
                <a:srgbClr val="C00000"/>
              </a:solidFill>
            </a:endParaRPr>
          </a:p>
          <a:p>
            <a:pPr marL="742950" indent="-742950">
              <a:buAutoNum type="arabicPeriod"/>
            </a:pPr>
            <a:r>
              <a:rPr lang="zh-TW" altLang="en-US" sz="4400" b="1" dirty="0" smtClean="0">
                <a:solidFill>
                  <a:srgbClr val="C00000"/>
                </a:solidFill>
              </a:rPr>
              <a:t>回應耶穌的復活</a:t>
            </a:r>
            <a:endParaRPr lang="en-US" sz="4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81000"/>
            <a:ext cx="8610600" cy="6324600"/>
          </a:xfrm>
        </p:spPr>
        <p:txBody>
          <a:bodyPr>
            <a:noAutofit/>
          </a:bodyPr>
          <a:lstStyle/>
          <a:p>
            <a:pPr marL="742950" indent="-742950" algn="l"/>
            <a:r>
              <a:rPr lang="en-US" altLang="zh-TW" sz="4400" b="1" dirty="0" smtClean="0">
                <a:solidFill>
                  <a:srgbClr val="C00000"/>
                </a:solidFill>
              </a:rPr>
              <a:t>4. </a:t>
            </a:r>
            <a:r>
              <a:rPr lang="zh-TW" altLang="en-US" sz="4400" b="1" dirty="0" smtClean="0">
                <a:solidFill>
                  <a:srgbClr val="C00000"/>
                </a:solidFill>
              </a:rPr>
              <a:t>回</a:t>
            </a:r>
            <a:r>
              <a:rPr lang="zh-TW" altLang="en-US" sz="4400" b="1" dirty="0" smtClean="0">
                <a:solidFill>
                  <a:srgbClr val="C00000"/>
                </a:solidFill>
              </a:rPr>
              <a:t>應耶穌的復</a:t>
            </a:r>
            <a:r>
              <a:rPr lang="zh-TW" altLang="en-US" sz="4400" b="1" dirty="0" smtClean="0">
                <a:solidFill>
                  <a:srgbClr val="C00000"/>
                </a:solidFill>
              </a:rPr>
              <a:t>活</a:t>
            </a:r>
            <a:endParaRPr lang="en-US" altLang="zh-TW" sz="4400" b="1" dirty="0" smtClean="0">
              <a:solidFill>
                <a:srgbClr val="C00000"/>
              </a:solidFill>
            </a:endParaRPr>
          </a:p>
          <a:p>
            <a:pPr marL="742950" indent="-742950" algn="l"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chemeClr val="tx1"/>
                </a:solidFill>
              </a:rPr>
              <a:t>全新的人生角度</a:t>
            </a:r>
            <a:endParaRPr lang="en-US" altLang="zh-TW" sz="40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81000"/>
            <a:ext cx="8610600" cy="6324600"/>
          </a:xfrm>
        </p:spPr>
        <p:txBody>
          <a:bodyPr>
            <a:noAutofit/>
          </a:bodyPr>
          <a:lstStyle/>
          <a:p>
            <a:pPr marL="742950" indent="-742950" algn="l"/>
            <a:r>
              <a:rPr lang="en-US" altLang="zh-TW" sz="4400" b="1" dirty="0" smtClean="0">
                <a:solidFill>
                  <a:srgbClr val="C00000"/>
                </a:solidFill>
              </a:rPr>
              <a:t>4. </a:t>
            </a:r>
            <a:r>
              <a:rPr lang="zh-TW" altLang="en-US" sz="4400" b="1" dirty="0" smtClean="0">
                <a:solidFill>
                  <a:srgbClr val="C00000"/>
                </a:solidFill>
              </a:rPr>
              <a:t>回</a:t>
            </a:r>
            <a:r>
              <a:rPr lang="zh-TW" altLang="en-US" sz="4400" b="1" dirty="0" smtClean="0">
                <a:solidFill>
                  <a:srgbClr val="C00000"/>
                </a:solidFill>
              </a:rPr>
              <a:t>應耶穌的復</a:t>
            </a:r>
            <a:r>
              <a:rPr lang="zh-TW" altLang="en-US" sz="4400" b="1" dirty="0" smtClean="0">
                <a:solidFill>
                  <a:srgbClr val="C00000"/>
                </a:solidFill>
              </a:rPr>
              <a:t>活</a:t>
            </a:r>
            <a:endParaRPr lang="en-US" altLang="zh-TW" sz="4400" b="1" dirty="0" smtClean="0">
              <a:solidFill>
                <a:srgbClr val="C00000"/>
              </a:solidFill>
            </a:endParaRPr>
          </a:p>
          <a:p>
            <a:pPr marL="742950" indent="-742950" algn="l"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chemeClr val="tx1"/>
                </a:solidFill>
              </a:rPr>
              <a:t>全新的人生角度</a:t>
            </a:r>
            <a:endParaRPr lang="en-US" altLang="zh-TW" sz="4000" b="1" dirty="0" smtClean="0">
              <a:solidFill>
                <a:schemeClr val="tx1"/>
              </a:solidFill>
            </a:endParaRPr>
          </a:p>
          <a:p>
            <a:pPr marL="742950" indent="-742950" algn="l"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chemeClr val="tx1"/>
                </a:solidFill>
              </a:rPr>
              <a:t>從力克</a:t>
            </a:r>
            <a:r>
              <a:rPr lang="en-US" altLang="zh-TW" sz="4000" b="1" dirty="0" smtClean="0">
                <a:solidFill>
                  <a:schemeClr val="tx1"/>
                </a:solidFill>
              </a:rPr>
              <a:t>.</a:t>
            </a:r>
            <a:r>
              <a:rPr lang="zh-TW" altLang="en-US" sz="4000" b="1" dirty="0" smtClean="0">
                <a:solidFill>
                  <a:schemeClr val="tx1"/>
                </a:solidFill>
              </a:rPr>
              <a:t>胡哲談起</a:t>
            </a:r>
            <a:endParaRPr lang="en-US" sz="4000" b="1" dirty="0">
              <a:solidFill>
                <a:schemeClr val="tx1"/>
              </a:solidFill>
            </a:endParaRPr>
          </a:p>
        </p:txBody>
      </p:sp>
      <p:pic>
        <p:nvPicPr>
          <p:cNvPr id="4" name="Picture 2" descr="http://www.todayonline.com/sites/default/files/styles/photo_gallery_image_lightbox/public/16222759.JPG?itok=kBTs5ykK"/>
          <p:cNvPicPr>
            <a:picLocks noChangeAspect="1" noChangeArrowheads="1"/>
          </p:cNvPicPr>
          <p:nvPr/>
        </p:nvPicPr>
        <p:blipFill>
          <a:blip r:embed="rId2" cstate="print"/>
          <a:srcRect r="15839"/>
          <a:stretch>
            <a:fillRect/>
          </a:stretch>
        </p:blipFill>
        <p:spPr bwMode="auto">
          <a:xfrm>
            <a:off x="2362200" y="2895600"/>
            <a:ext cx="4470400" cy="3352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81000"/>
            <a:ext cx="8610600" cy="6324600"/>
          </a:xfrm>
        </p:spPr>
        <p:txBody>
          <a:bodyPr>
            <a:noAutofit/>
          </a:bodyPr>
          <a:lstStyle/>
          <a:p>
            <a:pPr marL="742950" indent="-742950" algn="l"/>
            <a:r>
              <a:rPr lang="en-US" altLang="zh-TW" sz="4400" b="1" dirty="0" smtClean="0">
                <a:solidFill>
                  <a:srgbClr val="C00000"/>
                </a:solidFill>
              </a:rPr>
              <a:t>4. </a:t>
            </a:r>
            <a:r>
              <a:rPr lang="zh-TW" altLang="en-US" sz="4400" b="1" dirty="0" smtClean="0">
                <a:solidFill>
                  <a:srgbClr val="C00000"/>
                </a:solidFill>
              </a:rPr>
              <a:t>回</a:t>
            </a:r>
            <a:r>
              <a:rPr lang="zh-TW" altLang="en-US" sz="4400" b="1" dirty="0" smtClean="0">
                <a:solidFill>
                  <a:srgbClr val="C00000"/>
                </a:solidFill>
              </a:rPr>
              <a:t>應耶穌的復</a:t>
            </a:r>
            <a:r>
              <a:rPr lang="zh-TW" altLang="en-US" sz="4400" b="1" dirty="0" smtClean="0">
                <a:solidFill>
                  <a:srgbClr val="C00000"/>
                </a:solidFill>
              </a:rPr>
              <a:t>活</a:t>
            </a:r>
            <a:endParaRPr lang="en-US" altLang="zh-TW" sz="4400" b="1" dirty="0" smtClean="0">
              <a:solidFill>
                <a:srgbClr val="C00000"/>
              </a:solidFill>
            </a:endParaRPr>
          </a:p>
          <a:p>
            <a:pPr marL="742950" indent="-742950" algn="l"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chemeClr val="tx1"/>
                </a:solidFill>
              </a:rPr>
              <a:t>全新的人生角度</a:t>
            </a:r>
            <a:endParaRPr lang="en-US" altLang="zh-TW" sz="4000" b="1" dirty="0" smtClean="0">
              <a:solidFill>
                <a:schemeClr val="tx1"/>
              </a:solidFill>
            </a:endParaRPr>
          </a:p>
          <a:p>
            <a:pPr marL="742950" indent="-742950" algn="l"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chemeClr val="tx1"/>
                </a:solidFill>
              </a:rPr>
              <a:t>從力克</a:t>
            </a:r>
            <a:r>
              <a:rPr lang="en-US" altLang="zh-TW" sz="4000" b="1" dirty="0" smtClean="0">
                <a:solidFill>
                  <a:schemeClr val="tx1"/>
                </a:solidFill>
              </a:rPr>
              <a:t>.</a:t>
            </a:r>
            <a:r>
              <a:rPr lang="zh-TW" altLang="en-US" sz="4000" b="1" dirty="0" smtClean="0">
                <a:solidFill>
                  <a:schemeClr val="tx1"/>
                </a:solidFill>
              </a:rPr>
              <a:t>胡哲談起</a:t>
            </a:r>
            <a:endParaRPr lang="en-US" altLang="zh-TW" sz="4000" b="1" dirty="0" smtClean="0">
              <a:solidFill>
                <a:schemeClr val="tx1"/>
              </a:solidFill>
            </a:endParaRPr>
          </a:p>
          <a:p>
            <a:pPr marL="742950" indent="-742950" algn="l">
              <a:buFont typeface="Arial" pitchFamily="34" charset="0"/>
              <a:buChar char="•"/>
            </a:pPr>
            <a:r>
              <a:rPr lang="zh-TW" altLang="en-US" sz="4000" b="1" smtClean="0">
                <a:solidFill>
                  <a:schemeClr val="tx1"/>
                </a:solidFill>
              </a:rPr>
              <a:t>立志成為福音權能的記號</a:t>
            </a:r>
            <a:endParaRPr lang="en-US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81000"/>
            <a:ext cx="8610600" cy="6324600"/>
          </a:xfrm>
        </p:spPr>
        <p:txBody>
          <a:bodyPr>
            <a:noAutofit/>
          </a:bodyPr>
          <a:lstStyle/>
          <a:p>
            <a:pPr marL="742950" indent="-742950" algn="l"/>
            <a:endParaRPr lang="en-US" altLang="zh-TW" sz="4400" b="1" dirty="0" smtClean="0">
              <a:solidFill>
                <a:srgbClr val="C00000"/>
              </a:solidFill>
            </a:endParaRPr>
          </a:p>
          <a:p>
            <a:pPr marL="742950" indent="-742950"/>
            <a:r>
              <a:rPr lang="zh-TW" altLang="en-US" sz="5400" b="1" dirty="0" smtClean="0">
                <a:solidFill>
                  <a:srgbClr val="C00000"/>
                </a:solidFill>
              </a:rPr>
              <a:t>結語</a:t>
            </a:r>
            <a:endParaRPr lang="en-US" altLang="zh-TW" sz="5400" b="1" dirty="0" smtClean="0">
              <a:solidFill>
                <a:srgbClr val="C00000"/>
              </a:solidFill>
            </a:endParaRPr>
          </a:p>
          <a:p>
            <a:pPr marL="742950" indent="-742950"/>
            <a:endParaRPr lang="en-US" altLang="zh-TW" sz="4400" b="1" dirty="0" smtClean="0">
              <a:solidFill>
                <a:srgbClr val="C00000"/>
              </a:solidFill>
            </a:endParaRPr>
          </a:p>
          <a:p>
            <a:pPr marL="742950" indent="-742950"/>
            <a:r>
              <a:rPr lang="zh-TW" altLang="en-US" sz="4400" b="1" dirty="0" smtClean="0">
                <a:solidFill>
                  <a:srgbClr val="C00000"/>
                </a:solidFill>
              </a:rPr>
              <a:t>耶穌的復活與人心的不信</a:t>
            </a:r>
            <a:endParaRPr lang="en-US" altLang="zh-TW" sz="4400" b="1" dirty="0" smtClean="0">
              <a:solidFill>
                <a:srgbClr val="C00000"/>
              </a:solidFill>
            </a:endParaRPr>
          </a:p>
          <a:p>
            <a:pPr marL="742950" indent="-742950" algn="l"/>
            <a:endParaRPr lang="en-US" altLang="zh-TW" sz="4400" b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04800"/>
            <a:ext cx="8610600" cy="6400800"/>
          </a:xfrm>
        </p:spPr>
        <p:txBody>
          <a:bodyPr>
            <a:noAutofit/>
          </a:bodyPr>
          <a:lstStyle/>
          <a:p>
            <a:pPr algn="l"/>
            <a:r>
              <a:rPr lang="zh-TW" altLang="en-US" sz="4400" dirty="0" smtClean="0">
                <a:solidFill>
                  <a:schemeClr val="tx1"/>
                </a:solidFill>
                <a:latin typeface="NSimSun" pitchFamily="49" charset="-122"/>
                <a:ea typeface="NSimSun" pitchFamily="49" charset="-122"/>
              </a:rPr>
              <a:t>可</a:t>
            </a:r>
            <a:r>
              <a:rPr lang="en-US" sz="4400" dirty="0" smtClean="0">
                <a:solidFill>
                  <a:schemeClr val="tx1"/>
                </a:solidFill>
                <a:latin typeface="NSimSun" pitchFamily="49" charset="-122"/>
                <a:ea typeface="NSimSun" pitchFamily="49" charset="-122"/>
              </a:rPr>
              <a:t> 16:1-20  </a:t>
            </a:r>
          </a:p>
          <a:p>
            <a:pPr algn="l"/>
            <a:r>
              <a:rPr lang="en-US" sz="4400" dirty="0" smtClean="0">
                <a:solidFill>
                  <a:schemeClr val="tx1"/>
                </a:solidFill>
                <a:latin typeface="NSimSun" pitchFamily="49" charset="-122"/>
                <a:ea typeface="NSimSun" pitchFamily="49" charset="-122"/>
              </a:rPr>
              <a:t>(5)</a:t>
            </a:r>
            <a:r>
              <a:rPr lang="zh-TW" altLang="en-US" sz="4400" dirty="0" smtClean="0">
                <a:solidFill>
                  <a:schemeClr val="tx1"/>
                </a:solidFill>
                <a:latin typeface="NSimSun" pitchFamily="49" charset="-122"/>
                <a:ea typeface="NSimSun" pitchFamily="49" charset="-122"/>
              </a:rPr>
              <a:t>他們進了墳墓，看見一個少年人坐在右邊，穿著白袍，就甚驚恐。</a:t>
            </a:r>
            <a:r>
              <a:rPr lang="en-US" sz="4400" dirty="0" smtClean="0">
                <a:solidFill>
                  <a:schemeClr val="tx1"/>
                </a:solidFill>
                <a:latin typeface="NSimSun" pitchFamily="49" charset="-122"/>
                <a:ea typeface="NSimSun" pitchFamily="49" charset="-122"/>
              </a:rPr>
              <a:t>(6)</a:t>
            </a:r>
            <a:r>
              <a:rPr lang="zh-TW" altLang="en-US" sz="4400" dirty="0" smtClean="0">
                <a:solidFill>
                  <a:schemeClr val="tx1"/>
                </a:solidFill>
                <a:latin typeface="NSimSun" pitchFamily="49" charset="-122"/>
                <a:ea typeface="NSimSun" pitchFamily="49" charset="-122"/>
              </a:rPr>
              <a:t>那少年人對他們說：「不要驚恐！你們尋找那釘十字架的拿撒勒人耶穌，他已經復活了，不在這裡。請看安放他的地方。</a:t>
            </a:r>
            <a:r>
              <a:rPr lang="en-US" sz="4400" dirty="0" smtClean="0">
                <a:solidFill>
                  <a:schemeClr val="tx1"/>
                </a:solidFill>
                <a:latin typeface="NSimSun" pitchFamily="49" charset="-122"/>
                <a:ea typeface="NSimSun" pitchFamily="49" charset="-122"/>
              </a:rPr>
              <a:t>(7)</a:t>
            </a:r>
            <a:r>
              <a:rPr lang="zh-TW" altLang="en-US" sz="4400" dirty="0" smtClean="0">
                <a:solidFill>
                  <a:schemeClr val="tx1"/>
                </a:solidFill>
                <a:latin typeface="NSimSun" pitchFamily="49" charset="-122"/>
                <a:ea typeface="NSimSun" pitchFamily="49" charset="-122"/>
              </a:rPr>
              <a:t>你們可以去告訴他的門徒和彼得，說：</a:t>
            </a:r>
            <a:endParaRPr lang="en-US" sz="4400" b="1" dirty="0" smtClean="0">
              <a:solidFill>
                <a:schemeClr val="tx1"/>
              </a:solidFill>
              <a:latin typeface="NSimSun" pitchFamily="49" charset="-122"/>
              <a:ea typeface="NSimSun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04800"/>
            <a:ext cx="8610600" cy="6400800"/>
          </a:xfrm>
        </p:spPr>
        <p:txBody>
          <a:bodyPr>
            <a:noAutofit/>
          </a:bodyPr>
          <a:lstStyle/>
          <a:p>
            <a:pPr algn="l"/>
            <a:r>
              <a:rPr lang="zh-TW" altLang="en-US" sz="4400" dirty="0" smtClean="0">
                <a:solidFill>
                  <a:schemeClr val="tx1"/>
                </a:solidFill>
                <a:latin typeface="NSimSun" pitchFamily="49" charset="-122"/>
                <a:ea typeface="NSimSun" pitchFamily="49" charset="-122"/>
              </a:rPr>
              <a:t>可</a:t>
            </a:r>
            <a:r>
              <a:rPr lang="en-US" sz="4400" dirty="0" smtClean="0">
                <a:solidFill>
                  <a:schemeClr val="tx1"/>
                </a:solidFill>
                <a:latin typeface="NSimSun" pitchFamily="49" charset="-122"/>
                <a:ea typeface="NSimSun" pitchFamily="49" charset="-122"/>
              </a:rPr>
              <a:t> 16:1-20  </a:t>
            </a:r>
          </a:p>
          <a:p>
            <a:pPr algn="l"/>
            <a:r>
              <a:rPr lang="en-US" altLang="zh-TW" sz="4400" dirty="0" smtClean="0">
                <a:solidFill>
                  <a:schemeClr val="tx1"/>
                </a:solidFill>
                <a:latin typeface="NSimSun" pitchFamily="49" charset="-122"/>
                <a:ea typeface="NSimSun" pitchFamily="49" charset="-122"/>
              </a:rPr>
              <a:t>『</a:t>
            </a:r>
            <a:r>
              <a:rPr lang="zh-TW" altLang="en-US" sz="4400" dirty="0" smtClean="0">
                <a:solidFill>
                  <a:schemeClr val="tx1"/>
                </a:solidFill>
                <a:latin typeface="NSimSun" pitchFamily="49" charset="-122"/>
                <a:ea typeface="NSimSun" pitchFamily="49" charset="-122"/>
              </a:rPr>
              <a:t>他在你們以先往加利利去。在那裡你們要見他，正如他從前所告訴你們的。</a:t>
            </a:r>
            <a:r>
              <a:rPr lang="en-US" altLang="zh-TW" sz="4400" dirty="0" smtClean="0">
                <a:solidFill>
                  <a:schemeClr val="tx1"/>
                </a:solidFill>
                <a:latin typeface="NSimSun" pitchFamily="49" charset="-122"/>
                <a:ea typeface="NSimSun" pitchFamily="49" charset="-122"/>
              </a:rPr>
              <a:t>』</a:t>
            </a:r>
            <a:r>
              <a:rPr lang="zh-TW" altLang="en-US" sz="4400" dirty="0" smtClean="0">
                <a:solidFill>
                  <a:schemeClr val="tx1"/>
                </a:solidFill>
                <a:latin typeface="NSimSun" pitchFamily="49" charset="-122"/>
                <a:ea typeface="NSimSun" pitchFamily="49" charset="-122"/>
              </a:rPr>
              <a:t>」</a:t>
            </a:r>
            <a:r>
              <a:rPr lang="en-US" sz="4400" dirty="0" smtClean="0">
                <a:latin typeface="NSimSun" pitchFamily="49" charset="-122"/>
                <a:ea typeface="NSimSun" pitchFamily="49" charset="-122"/>
              </a:rPr>
              <a:t> </a:t>
            </a:r>
            <a:r>
              <a:rPr lang="en-US" sz="4400" dirty="0" smtClean="0">
                <a:solidFill>
                  <a:schemeClr val="tx1"/>
                </a:solidFill>
                <a:latin typeface="NSimSun" pitchFamily="49" charset="-122"/>
                <a:ea typeface="NSimSun" pitchFamily="49" charset="-122"/>
              </a:rPr>
              <a:t>(8)</a:t>
            </a:r>
            <a:r>
              <a:rPr lang="zh-TW" altLang="en-US" sz="4400" dirty="0" smtClean="0">
                <a:solidFill>
                  <a:schemeClr val="tx1"/>
                </a:solidFill>
                <a:latin typeface="NSimSun" pitchFamily="49" charset="-122"/>
                <a:ea typeface="NSimSun" pitchFamily="49" charset="-122"/>
              </a:rPr>
              <a:t>他們就出來，從墳墓那裡逃跑，又發抖又驚奇，什麼也不告訴人，因為他們害怕。</a:t>
            </a:r>
            <a:r>
              <a:rPr lang="en-US" sz="4400" dirty="0" smtClean="0">
                <a:solidFill>
                  <a:schemeClr val="tx1"/>
                </a:solidFill>
                <a:latin typeface="NSimSun" pitchFamily="49" charset="-122"/>
                <a:ea typeface="NSimSun" pitchFamily="49" charset="-122"/>
              </a:rPr>
              <a:t>(9)</a:t>
            </a:r>
            <a:r>
              <a:rPr lang="zh-TW" altLang="en-US" sz="4400" dirty="0" smtClean="0">
                <a:solidFill>
                  <a:schemeClr val="tx1"/>
                </a:solidFill>
                <a:latin typeface="NSimSun" pitchFamily="49" charset="-122"/>
                <a:ea typeface="NSimSun" pitchFamily="49" charset="-122"/>
              </a:rPr>
              <a:t>在七日的第一日清早，耶穌復活了，就先向抹大拉的馬利亞顯現（耶穌從他身上曾趕出七個鬼）。</a:t>
            </a:r>
            <a:endParaRPr lang="en-US" sz="4400" b="1" dirty="0" smtClean="0">
              <a:solidFill>
                <a:schemeClr val="tx1"/>
              </a:solidFill>
              <a:latin typeface="NSimSun" pitchFamily="49" charset="-122"/>
              <a:ea typeface="NSimSun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81000"/>
            <a:ext cx="8610600" cy="6324600"/>
          </a:xfrm>
        </p:spPr>
        <p:txBody>
          <a:bodyPr>
            <a:noAutofit/>
          </a:bodyPr>
          <a:lstStyle/>
          <a:p>
            <a:pPr algn="l"/>
            <a:r>
              <a:rPr lang="en-US" sz="4400" dirty="0" smtClean="0">
                <a:solidFill>
                  <a:schemeClr val="tx1"/>
                </a:solidFill>
                <a:latin typeface="NSimSun" pitchFamily="49" charset="-122"/>
                <a:ea typeface="NSimSun" pitchFamily="49" charset="-122"/>
              </a:rPr>
              <a:t>(10)</a:t>
            </a:r>
            <a:r>
              <a:rPr lang="zh-TW" altLang="en-US" sz="4400" dirty="0" smtClean="0">
                <a:solidFill>
                  <a:schemeClr val="tx1"/>
                </a:solidFill>
                <a:latin typeface="NSimSun" pitchFamily="49" charset="-122"/>
                <a:ea typeface="NSimSun" pitchFamily="49" charset="-122"/>
              </a:rPr>
              <a:t>他去告訴那向來跟隨耶穌的人；那時他們正哀慟哭泣。</a:t>
            </a:r>
            <a:r>
              <a:rPr lang="en-US" sz="4400" dirty="0" smtClean="0">
                <a:solidFill>
                  <a:schemeClr val="tx1"/>
                </a:solidFill>
                <a:latin typeface="NSimSun" pitchFamily="49" charset="-122"/>
                <a:ea typeface="NSimSun" pitchFamily="49" charset="-122"/>
              </a:rPr>
              <a:t>(11)</a:t>
            </a:r>
            <a:r>
              <a:rPr lang="zh-TW" altLang="en-US" sz="4400" dirty="0" smtClean="0">
                <a:solidFill>
                  <a:schemeClr val="tx1"/>
                </a:solidFill>
                <a:latin typeface="NSimSun" pitchFamily="49" charset="-122"/>
                <a:ea typeface="NSimSun" pitchFamily="49" charset="-122"/>
              </a:rPr>
              <a:t>他們聽見耶穌活了，被馬利亞看見，卻是不信。</a:t>
            </a:r>
            <a:r>
              <a:rPr lang="en-US" sz="4400" dirty="0" smtClean="0">
                <a:solidFill>
                  <a:schemeClr val="tx1"/>
                </a:solidFill>
                <a:latin typeface="NSimSun" pitchFamily="49" charset="-122"/>
                <a:ea typeface="NSimSun" pitchFamily="49" charset="-122"/>
              </a:rPr>
              <a:t> (12)</a:t>
            </a:r>
            <a:r>
              <a:rPr lang="zh-TW" altLang="en-US" sz="4400" dirty="0" smtClean="0">
                <a:solidFill>
                  <a:schemeClr val="tx1"/>
                </a:solidFill>
                <a:latin typeface="NSimSun" pitchFamily="49" charset="-122"/>
                <a:ea typeface="NSimSun" pitchFamily="49" charset="-122"/>
              </a:rPr>
              <a:t>這事以後，門徒中間有兩個人往鄉下去。走路的時候，耶穌變了形像，向他們顯現。</a:t>
            </a:r>
            <a:r>
              <a:rPr lang="en-US" sz="4400" dirty="0" smtClean="0">
                <a:solidFill>
                  <a:schemeClr val="tx1"/>
                </a:solidFill>
                <a:latin typeface="NSimSun" pitchFamily="49" charset="-122"/>
                <a:ea typeface="NSimSun" pitchFamily="49" charset="-122"/>
              </a:rPr>
              <a:t>(13)</a:t>
            </a:r>
            <a:r>
              <a:rPr lang="zh-TW" altLang="en-US" sz="4400" dirty="0" smtClean="0">
                <a:solidFill>
                  <a:schemeClr val="tx1"/>
                </a:solidFill>
                <a:latin typeface="NSimSun" pitchFamily="49" charset="-122"/>
                <a:ea typeface="NSimSun" pitchFamily="49" charset="-122"/>
              </a:rPr>
              <a:t>他們就去告訴其餘的門徒；其餘的門徒也是不信。</a:t>
            </a:r>
            <a:endParaRPr lang="en-US" sz="4400" b="1" dirty="0">
              <a:solidFill>
                <a:schemeClr val="tx1"/>
              </a:solidFill>
              <a:latin typeface="NSimSun" pitchFamily="49" charset="-122"/>
              <a:ea typeface="NSimSun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81000"/>
            <a:ext cx="8610600" cy="6324600"/>
          </a:xfrm>
        </p:spPr>
        <p:txBody>
          <a:bodyPr>
            <a:noAutofit/>
          </a:bodyPr>
          <a:lstStyle/>
          <a:p>
            <a:pPr algn="l"/>
            <a:r>
              <a:rPr lang="en-US" sz="4400" dirty="0" smtClean="0">
                <a:solidFill>
                  <a:schemeClr val="tx1"/>
                </a:solidFill>
                <a:latin typeface="NSimSun" pitchFamily="49" charset="-122"/>
                <a:ea typeface="NSimSun" pitchFamily="49" charset="-122"/>
              </a:rPr>
              <a:t>(14)</a:t>
            </a:r>
            <a:r>
              <a:rPr lang="zh-TW" altLang="en-US" sz="4400" dirty="0" smtClean="0">
                <a:solidFill>
                  <a:schemeClr val="tx1"/>
                </a:solidFill>
                <a:latin typeface="NSimSun" pitchFamily="49" charset="-122"/>
                <a:ea typeface="NSimSun" pitchFamily="49" charset="-122"/>
              </a:rPr>
              <a:t>後來，十一個門徒坐席的時候，耶穌向他們顯現，責備他們不信，心裡剛硬，因為他們不信那些在他復活以後看見他的人。</a:t>
            </a:r>
            <a:r>
              <a:rPr lang="en-US" sz="4400" dirty="0" smtClean="0">
                <a:solidFill>
                  <a:schemeClr val="tx1"/>
                </a:solidFill>
                <a:latin typeface="NSimSun" pitchFamily="49" charset="-122"/>
                <a:ea typeface="NSimSun" pitchFamily="49" charset="-122"/>
              </a:rPr>
              <a:t>(15)</a:t>
            </a:r>
            <a:r>
              <a:rPr lang="zh-TW" altLang="en-US" sz="4400" dirty="0" smtClean="0">
                <a:solidFill>
                  <a:schemeClr val="tx1"/>
                </a:solidFill>
                <a:latin typeface="NSimSun" pitchFamily="49" charset="-122"/>
                <a:ea typeface="NSimSun" pitchFamily="49" charset="-122"/>
              </a:rPr>
              <a:t>他又對他們說：「你們往普天下去，傳福音給萬民聽。</a:t>
            </a:r>
            <a:r>
              <a:rPr lang="en-US" sz="4400" dirty="0" smtClean="0">
                <a:latin typeface="NSimSun" pitchFamily="49" charset="-122"/>
                <a:ea typeface="NSimSun" pitchFamily="49" charset="-122"/>
              </a:rPr>
              <a:t> </a:t>
            </a:r>
            <a:r>
              <a:rPr lang="en-US" sz="4400" dirty="0" smtClean="0">
                <a:solidFill>
                  <a:schemeClr val="tx1"/>
                </a:solidFill>
                <a:latin typeface="NSimSun" pitchFamily="49" charset="-122"/>
                <a:ea typeface="NSimSun" pitchFamily="49" charset="-122"/>
              </a:rPr>
              <a:t>(16)</a:t>
            </a:r>
            <a:r>
              <a:rPr lang="zh-TW" altLang="en-US" sz="4400" dirty="0" smtClean="0">
                <a:solidFill>
                  <a:schemeClr val="tx1"/>
                </a:solidFill>
                <a:latin typeface="NSimSun" pitchFamily="49" charset="-122"/>
                <a:ea typeface="NSimSun" pitchFamily="49" charset="-122"/>
              </a:rPr>
              <a:t>信而受洗的，必然得救；不信的，必被定罪。</a:t>
            </a:r>
            <a:endParaRPr lang="en-US" sz="4400" b="1" dirty="0">
              <a:solidFill>
                <a:schemeClr val="tx1"/>
              </a:solidFill>
              <a:latin typeface="NSimSun" pitchFamily="49" charset="-122"/>
              <a:ea typeface="NSimSun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81000"/>
            <a:ext cx="8610600" cy="6324600"/>
          </a:xfrm>
        </p:spPr>
        <p:txBody>
          <a:bodyPr>
            <a:noAutofit/>
          </a:bodyPr>
          <a:lstStyle/>
          <a:p>
            <a:pPr algn="l"/>
            <a:r>
              <a:rPr lang="en-US" sz="4400" dirty="0" smtClean="0">
                <a:solidFill>
                  <a:schemeClr val="tx1"/>
                </a:solidFill>
                <a:latin typeface="NSimSun" pitchFamily="49" charset="-122"/>
                <a:ea typeface="NSimSun" pitchFamily="49" charset="-122"/>
              </a:rPr>
              <a:t>(17)</a:t>
            </a:r>
            <a:r>
              <a:rPr lang="zh-TW" altLang="en-US" sz="4400" dirty="0" smtClean="0">
                <a:solidFill>
                  <a:schemeClr val="tx1"/>
                </a:solidFill>
                <a:latin typeface="NSimSun" pitchFamily="49" charset="-122"/>
                <a:ea typeface="NSimSun" pitchFamily="49" charset="-122"/>
              </a:rPr>
              <a:t>信的人必有神蹟隨著他們，就是奉我的名趕鬼；說新方言；</a:t>
            </a:r>
            <a:r>
              <a:rPr lang="en-US" sz="4400" dirty="0" smtClean="0">
                <a:solidFill>
                  <a:schemeClr val="tx1"/>
                </a:solidFill>
                <a:latin typeface="NSimSun" pitchFamily="49" charset="-122"/>
                <a:ea typeface="NSimSun" pitchFamily="49" charset="-122"/>
              </a:rPr>
              <a:t>(18)</a:t>
            </a:r>
            <a:r>
              <a:rPr lang="zh-TW" altLang="en-US" sz="4400" dirty="0" smtClean="0">
                <a:solidFill>
                  <a:schemeClr val="tx1"/>
                </a:solidFill>
                <a:latin typeface="NSimSun" pitchFamily="49" charset="-122"/>
                <a:ea typeface="NSimSun" pitchFamily="49" charset="-122"/>
              </a:rPr>
              <a:t>手能拿蛇；若喝了什麼毒物，也必不受害；手按病人，病人就必好了。」</a:t>
            </a:r>
            <a:r>
              <a:rPr lang="en-US" sz="4400" dirty="0" smtClean="0">
                <a:solidFill>
                  <a:schemeClr val="tx1"/>
                </a:solidFill>
                <a:latin typeface="NSimSun" pitchFamily="49" charset="-122"/>
                <a:ea typeface="NSimSun" pitchFamily="49" charset="-122"/>
              </a:rPr>
              <a:t>(19)</a:t>
            </a:r>
            <a:r>
              <a:rPr lang="zh-TW" altLang="en-US" sz="4400" dirty="0" smtClean="0">
                <a:solidFill>
                  <a:schemeClr val="tx1"/>
                </a:solidFill>
                <a:latin typeface="NSimSun" pitchFamily="49" charset="-122"/>
                <a:ea typeface="NSimSun" pitchFamily="49" charset="-122"/>
              </a:rPr>
              <a:t>主耶穌和他們說完了話，後來被接到天上，坐在神的右邊。</a:t>
            </a:r>
            <a:r>
              <a:rPr lang="en-US" sz="4400" dirty="0" smtClean="0">
                <a:solidFill>
                  <a:schemeClr val="tx1"/>
                </a:solidFill>
                <a:latin typeface="NSimSun" pitchFamily="49" charset="-122"/>
                <a:ea typeface="NSimSun" pitchFamily="49" charset="-122"/>
              </a:rPr>
              <a:t>(20)</a:t>
            </a:r>
            <a:r>
              <a:rPr lang="zh-TW" altLang="en-US" sz="4400" dirty="0" smtClean="0">
                <a:solidFill>
                  <a:schemeClr val="tx1"/>
                </a:solidFill>
                <a:latin typeface="NSimSun" pitchFamily="49" charset="-122"/>
                <a:ea typeface="NSimSun" pitchFamily="49" charset="-122"/>
              </a:rPr>
              <a:t>門徒出去，到處宣傳福音。主和他們同工，用神蹟隨著，證實所傳的道。阿們！</a:t>
            </a:r>
            <a:endParaRPr lang="en-US" sz="4400" dirty="0">
              <a:solidFill>
                <a:schemeClr val="tx1"/>
              </a:solidFill>
              <a:latin typeface="NSimSun" pitchFamily="49" charset="-122"/>
              <a:ea typeface="NSimSun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81000"/>
            <a:ext cx="8610600" cy="6324600"/>
          </a:xfrm>
        </p:spPr>
        <p:txBody>
          <a:bodyPr>
            <a:noAutofit/>
          </a:bodyPr>
          <a:lstStyle/>
          <a:p>
            <a:pPr marL="742950" indent="-742950">
              <a:buAutoNum type="arabicPeriod"/>
            </a:pPr>
            <a:r>
              <a:rPr lang="zh-TW" altLang="en-US" sz="4400" b="1" dirty="0" smtClean="0">
                <a:solidFill>
                  <a:srgbClr val="C00000"/>
                </a:solidFill>
              </a:rPr>
              <a:t>耶穌復活的福音</a:t>
            </a:r>
            <a:endParaRPr lang="en-US" altLang="zh-TW" sz="4400" b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81000"/>
            <a:ext cx="8610600" cy="6324600"/>
          </a:xfrm>
        </p:spPr>
        <p:txBody>
          <a:bodyPr>
            <a:noAutofit/>
          </a:bodyPr>
          <a:lstStyle/>
          <a:p>
            <a:pPr marL="742950" indent="-742950">
              <a:buAutoNum type="arabicPeriod"/>
            </a:pPr>
            <a:r>
              <a:rPr lang="zh-TW" altLang="en-US" sz="4400" b="1" dirty="0" smtClean="0">
                <a:solidFill>
                  <a:srgbClr val="C00000"/>
                </a:solidFill>
              </a:rPr>
              <a:t>耶穌復活的福</a:t>
            </a:r>
            <a:r>
              <a:rPr lang="zh-TW" altLang="en-US" sz="4400" b="1" dirty="0" smtClean="0">
                <a:solidFill>
                  <a:srgbClr val="C00000"/>
                </a:solidFill>
              </a:rPr>
              <a:t>音</a:t>
            </a:r>
            <a:endParaRPr lang="en-US" altLang="zh-TW" sz="4000" b="1" dirty="0" smtClean="0">
              <a:solidFill>
                <a:srgbClr val="C00000"/>
              </a:solidFill>
            </a:endParaRPr>
          </a:p>
          <a:p>
            <a:pPr marL="742950" indent="-742950"/>
            <a:r>
              <a:rPr lang="zh-TW" altLang="en-US" sz="4000" b="1" dirty="0" smtClean="0">
                <a:solidFill>
                  <a:schemeClr val="tx1"/>
                </a:solidFill>
              </a:rPr>
              <a:t>門徒無法相信耶穌復活了</a:t>
            </a:r>
            <a:endParaRPr lang="en-US" altLang="zh-TW" sz="40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1866</TotalTime>
  <Words>1228</Words>
  <Application>Microsoft Office PowerPoint</Application>
  <PresentationFormat>On-screen Show (4:3)</PresentationFormat>
  <Paragraphs>61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主耶穌復活了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基督裏的自由</dc:title>
  <dc:creator>Peter Ng</dc:creator>
  <cp:lastModifiedBy>Peter Ng</cp:lastModifiedBy>
  <cp:revision>31</cp:revision>
  <dcterms:created xsi:type="dcterms:W3CDTF">2014-05-04T14:10:42Z</dcterms:created>
  <dcterms:modified xsi:type="dcterms:W3CDTF">2014-08-30T18:22:15Z</dcterms:modified>
</cp:coreProperties>
</file>