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301" r:id="rId4"/>
    <p:sldId id="302" r:id="rId5"/>
    <p:sldId id="304" r:id="rId6"/>
    <p:sldId id="305" r:id="rId7"/>
    <p:sldId id="306" r:id="rId8"/>
    <p:sldId id="307" r:id="rId9"/>
    <p:sldId id="303" r:id="rId10"/>
    <p:sldId id="308" r:id="rId11"/>
    <p:sldId id="30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>
        <p:scale>
          <a:sx n="66" d="100"/>
          <a:sy n="66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3E1EF-1D79-4AFB-9D54-4A958BF6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5116-3256-4776-9476-5896ACA58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81415-CFC6-411F-8A1D-8ABB0B57F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3235A-690F-48B2-BF36-FD0D56E14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C5A7-0B54-4DF2-9925-8ED202B81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6C6F-0BFD-4ADD-B3A3-5905FA16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5C4E4-E67E-4D2D-B1C1-D85C1EA14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62480-F224-4C5B-8554-534D28818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4AA59-B23F-4689-976B-C6220D5D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6C043-6D84-441B-9428-C94A7510E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33473-9475-4B93-B63F-B367A7F1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26252E0-3A26-4042-A20E-E91DCA948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resonancewithlife.com/wp-content/uploads/2011/08/compassion01.jpg"/>
          <p:cNvPicPr>
            <a:picLocks noChangeAspect="1" noChangeArrowheads="1"/>
          </p:cNvPicPr>
          <p:nvPr/>
        </p:nvPicPr>
        <p:blipFill>
          <a:blip r:embed="rId2" cstate="print"/>
          <a:srcRect l="3341" r="3957"/>
          <a:stretch>
            <a:fillRect/>
          </a:stretch>
        </p:blipFill>
        <p:spPr bwMode="auto">
          <a:xfrm>
            <a:off x="-1" y="0"/>
            <a:ext cx="9515475" cy="6858000"/>
          </a:xfrm>
          <a:prstGeom prst="rect">
            <a:avLst/>
          </a:prstGeom>
          <a:noFill/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962400"/>
            <a:ext cx="7772400" cy="2643188"/>
          </a:xfrm>
        </p:spPr>
        <p:txBody>
          <a:bodyPr/>
          <a:lstStyle/>
          <a:p>
            <a:pPr eaLnBrk="1" hangingPunct="1"/>
            <a:r>
              <a:rPr lang="zh-TW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>有福的心靈</a:t>
            </a:r>
            <a:r>
              <a:rPr lang="en-US" altLang="zh-TW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/>
            </a:r>
            <a:br>
              <a:rPr lang="en-US" altLang="zh-TW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</a:br>
            <a:r>
              <a:rPr lang="zh-TW" alt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DFPYanKaiW5-B5-AZ" pitchFamily="66" charset="-120"/>
              </a:rPr>
              <a:t>滿有憐憫的心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3886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路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6:31  </a:t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你們願意人怎樣待你們，</a:t>
            </a:r>
            <a:r>
              <a:rPr lang="en-US" altLang="zh-TW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altLang="zh-TW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你們也要怎樣待人。 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3886200"/>
          </a:xfrm>
        </p:spPr>
        <p:txBody>
          <a:bodyPr/>
          <a:lstStyle/>
          <a:p>
            <a:pPr eaLnBrk="1" hangingPunct="1"/>
            <a:r>
              <a:rPr lang="zh-TW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羅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12:15  </a:t>
            </a:r>
            <a:b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zh-TW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與喜樂的人要同樂；與哀哭的人要同哭。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4.bp.blogspot.com/-HxwctPwC_Xs/UQRq_kmMgDI/AAAAAAAAFpI/vk1KfmELx-M/s1600/compassion_fatigue.jpg"/>
          <p:cNvPicPr>
            <a:picLocks noChangeAspect="1" noChangeArrowheads="1"/>
          </p:cNvPicPr>
          <p:nvPr/>
        </p:nvPicPr>
        <p:blipFill>
          <a:blip r:embed="rId2" cstate="print"/>
          <a:srcRect l="20301" r="58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7924800" cy="4724400"/>
          </a:xfrm>
        </p:spPr>
        <p:txBody>
          <a:bodyPr/>
          <a:lstStyle/>
          <a:p>
            <a:pPr eaLnBrk="1" hangingPunct="1"/>
            <a:r>
              <a:rPr lang="zh-TW" sz="4800" b="1" dirty="0" smtClean="0">
                <a:solidFill>
                  <a:srgbClr val="FFFF00"/>
                </a:solidFill>
                <a:ea typeface="新細明體" charset="-120"/>
              </a:rPr>
              <a:t>有福的心靈</a:t>
            </a:r>
            <a:r>
              <a:rPr lang="en-US" altLang="zh-TW" sz="4800" b="1" dirty="0" smtClean="0">
                <a:solidFill>
                  <a:srgbClr val="FFFF00"/>
                </a:solidFill>
                <a:ea typeface="新細明體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ea typeface="新細明體" charset="-120"/>
              </a:rPr>
            </a:br>
            <a:r>
              <a:rPr lang="zh-TW" altLang="en-US" sz="6600" b="1" dirty="0" smtClean="0">
                <a:solidFill>
                  <a:srgbClr val="FFFF00"/>
                </a:solidFill>
                <a:ea typeface="新細明體" charset="-120"/>
              </a:rPr>
              <a:t>滿有憐</a:t>
            </a:r>
            <a:r>
              <a:rPr lang="zh-TW" sz="6600" b="1" dirty="0" smtClean="0">
                <a:solidFill>
                  <a:srgbClr val="FFFF00"/>
                </a:solidFill>
                <a:ea typeface="新細明體" charset="-120"/>
              </a:rPr>
              <a:t>憫的心</a:t>
            </a:r>
            <a:r>
              <a:rPr lang="en-US" sz="6600" b="1" dirty="0" smtClean="0">
                <a:solidFill>
                  <a:srgbClr val="FFFF00"/>
                </a:solidFill>
              </a:rPr>
              <a:t/>
            </a:r>
            <a:br>
              <a:rPr lang="en-US" sz="6600" b="1" dirty="0" smtClean="0">
                <a:solidFill>
                  <a:srgbClr val="FFFF00"/>
                </a:solidFill>
              </a:rPr>
            </a:br>
            <a:r>
              <a:rPr lang="zh-TW" altLang="en-US" sz="6600" b="1" dirty="0" smtClean="0">
                <a:solidFill>
                  <a:srgbClr val="FFFF00"/>
                </a:solidFill>
                <a:ea typeface="新細明體" charset="-120"/>
              </a:rPr>
              <a:t> </a:t>
            </a:r>
            <a:r>
              <a:rPr lang="en-US" altLang="zh-TW" sz="6600" b="1" dirty="0" smtClean="0">
                <a:solidFill>
                  <a:srgbClr val="FFFF00"/>
                </a:solidFill>
                <a:ea typeface="新細明體" charset="-120"/>
              </a:rPr>
              <a:t/>
            </a:r>
            <a:br>
              <a:rPr lang="en-US" altLang="zh-TW" sz="6600" b="1" dirty="0" smtClean="0">
                <a:solidFill>
                  <a:srgbClr val="FFFF00"/>
                </a:solidFill>
                <a:ea typeface="新細明體" charset="-120"/>
              </a:rPr>
            </a:br>
            <a:r>
              <a:rPr lang="zh-TW" altLang="en-US" sz="6600" b="1" dirty="0" smtClean="0">
                <a:solidFill>
                  <a:srgbClr val="FFFF00"/>
                </a:solidFill>
                <a:ea typeface="新細明體" charset="-120"/>
              </a:rPr>
              <a:t>  </a:t>
            </a:r>
            <a:r>
              <a:rPr lang="en-US" sz="4800" b="1" dirty="0" smtClean="0">
                <a:solidFill>
                  <a:srgbClr val="FFFF00"/>
                </a:solidFill>
              </a:rPr>
              <a:t>(7) </a:t>
            </a:r>
            <a:r>
              <a:rPr lang="zh-TW" sz="4800" b="1" dirty="0" smtClean="0">
                <a:solidFill>
                  <a:srgbClr val="FFFF00"/>
                </a:solidFill>
                <a:ea typeface="新細明體" charset="-120"/>
              </a:rPr>
              <a:t>憐恤人的人有福了！</a:t>
            </a:r>
            <a:r>
              <a:rPr lang="en-US" altLang="zh-TW" sz="4800" b="1" dirty="0" smtClean="0">
                <a:solidFill>
                  <a:srgbClr val="FFFF00"/>
                </a:solidFill>
                <a:ea typeface="新細明體" charset="-120"/>
              </a:rPr>
              <a:t/>
            </a:r>
            <a:br>
              <a:rPr lang="en-US" altLang="zh-TW" sz="4800" b="1" dirty="0" smtClean="0">
                <a:solidFill>
                  <a:srgbClr val="FFFF00"/>
                </a:solidFill>
                <a:ea typeface="新細明體" charset="-120"/>
              </a:rPr>
            </a:br>
            <a:r>
              <a:rPr lang="zh-TW" altLang="en-US" sz="4800" b="1" dirty="0" smtClean="0">
                <a:solidFill>
                  <a:srgbClr val="FFFF00"/>
                </a:solidFill>
                <a:ea typeface="新細明體" charset="-120"/>
              </a:rPr>
              <a:t>    </a:t>
            </a:r>
            <a:r>
              <a:rPr lang="zh-TW" sz="4800" b="1" dirty="0" smtClean="0">
                <a:solidFill>
                  <a:srgbClr val="FFFF00"/>
                </a:solidFill>
                <a:ea typeface="新細明體" charset="-120"/>
              </a:rPr>
              <a:t>因為他們必蒙憐恤。</a:t>
            </a:r>
            <a:endParaRPr lang="en-US" sz="6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2743200"/>
            <a:ext cx="7924800" cy="3733800"/>
          </a:xfrm>
        </p:spPr>
        <p:txBody>
          <a:bodyPr/>
          <a:lstStyle/>
          <a:p>
            <a:pPr eaLnBrk="1" hangingPunct="1"/>
            <a:r>
              <a:rPr lang="en-US" sz="6600" b="1" dirty="0" smtClean="0">
                <a:solidFill>
                  <a:srgbClr val="FFFF00"/>
                </a:solidFill>
              </a:rPr>
              <a:t/>
            </a:r>
            <a:br>
              <a:rPr lang="en-US" sz="6600" b="1" dirty="0" smtClean="0">
                <a:solidFill>
                  <a:srgbClr val="FFFF00"/>
                </a:solidFill>
              </a:rPr>
            </a:br>
            <a:r>
              <a:rPr lang="zh-TW" altLang="en-US" sz="6600" b="1" dirty="0" smtClean="0">
                <a:solidFill>
                  <a:srgbClr val="FFFF00"/>
                </a:solidFill>
                <a:ea typeface="新細明體" charset="-120"/>
              </a:rPr>
              <a:t> </a:t>
            </a:r>
            <a:r>
              <a:rPr lang="en-US" altLang="zh-TW" sz="6600" b="1" dirty="0" smtClean="0">
                <a:solidFill>
                  <a:srgbClr val="FFFF00"/>
                </a:solidFill>
                <a:ea typeface="新細明體" charset="-120"/>
              </a:rPr>
              <a:t/>
            </a:r>
            <a:br>
              <a:rPr lang="en-US" altLang="zh-TW" sz="6600" b="1" dirty="0" smtClean="0">
                <a:solidFill>
                  <a:srgbClr val="FFFF00"/>
                </a:solidFill>
                <a:ea typeface="新細明體" charset="-120"/>
              </a:rPr>
            </a:br>
            <a:r>
              <a:rPr lang="zh-TW" altLang="en-US" sz="8000" b="1" dirty="0" smtClean="0">
                <a:solidFill>
                  <a:srgbClr val="FFFF00"/>
                </a:solidFill>
                <a:ea typeface="新細明體" charset="-120"/>
              </a:rPr>
              <a:t>  滿有憐憫的神</a:t>
            </a:r>
            <a:endParaRPr lang="en-US" sz="6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/>
            <a:r>
              <a:rPr lang="zh-TW" altLang="en-US" sz="8000" b="1" dirty="0" smtClean="0">
                <a:solidFill>
                  <a:srgbClr val="FFFF00"/>
                </a:solidFill>
                <a:ea typeface="新細明體" charset="-120"/>
              </a:rPr>
              <a:t>  憐憫向審判誇勝</a:t>
            </a:r>
            <a:r>
              <a:rPr lang="en-US" altLang="zh-TW" sz="8000" b="1" dirty="0" smtClean="0">
                <a:solidFill>
                  <a:srgbClr val="FFFF00"/>
                </a:solidFill>
                <a:ea typeface="新細明體" charset="-120"/>
              </a:rPr>
              <a:t/>
            </a:r>
            <a:br>
              <a:rPr lang="en-US" altLang="zh-TW" sz="8000" b="1" dirty="0" smtClean="0">
                <a:solidFill>
                  <a:srgbClr val="FFFF00"/>
                </a:solidFill>
                <a:ea typeface="新細明體" charset="-120"/>
              </a:rPr>
            </a:br>
            <a:r>
              <a:rPr lang="zh-TW" alt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各</a:t>
            </a:r>
            <a:r>
              <a:rPr 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2:13  </a:t>
            </a:r>
            <a:br>
              <a:rPr 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alt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因為那不憐憫人的，</a:t>
            </a:r>
            <a:r>
              <a:rPr lang="en-US" altLang="zh-TW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alt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也要受無憐憫的審判；</a:t>
            </a:r>
            <a:r>
              <a:rPr lang="en-US" altLang="zh-TW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altLang="zh-TW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zh-TW" alt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憐憫原是向審判誇勝。</a:t>
            </a:r>
            <a:endParaRPr lang="en-US" sz="6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525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zh-TW" alt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 </a:t>
            </a:r>
            <a:r>
              <a:rPr lang="zh-TW" alt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憐憫向審判誇勝</a:t>
            </a:r>
            <a: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1.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罪人最大的需要與恩典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525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zh-TW" alt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 </a:t>
            </a:r>
            <a:r>
              <a:rPr lang="zh-TW" alt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憐憫向審判誇勝</a:t>
            </a:r>
            <a: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1.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罪人最大的需要與恩典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2.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並非放棄公義的訴求，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而是著眼愛的實踐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525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zh-TW" alt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 </a:t>
            </a:r>
            <a:r>
              <a:rPr lang="zh-TW" alt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憐憫向審判誇勝</a:t>
            </a:r>
            <a: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1.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罪人最大的需要與恩典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2.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並非放棄公義的訴求，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而是著眼愛的實踐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3.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憐憫的心能幫助看透表相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1.gstatic.com/images?q=tbn:ANd9GcRMZmhquxuOLIufltPeFT7A7AnSlK7tXGurGOum8X8gGU0Prfxc"/>
          <p:cNvPicPr>
            <a:picLocks noChangeAspect="1" noChangeArrowheads="1"/>
          </p:cNvPicPr>
          <p:nvPr/>
        </p:nvPicPr>
        <p:blipFill>
          <a:blip r:embed="rId2" cstate="print"/>
          <a:srcRect l="10169" r="10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9600" cy="525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zh-TW" alt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 </a:t>
            </a:r>
            <a:r>
              <a:rPr lang="zh-TW" altLang="en-US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憐憫向審判誇勝</a:t>
            </a:r>
            <a: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80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1.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罪人最大的需要與恩典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2.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並非放棄公義的訴求，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而是著眼愛的實踐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3.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憐憫的心能幫助看透表相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4.</a:t>
            </a:r>
            <a:r>
              <a:rPr lang="zh-TW" alt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> 憐憫的心使人得著饒恕的能力</a:t>
            </a: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新細明體" charset="-120"/>
              </a:rPr>
            </a:br>
            <a:endParaRPr lang="en-US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s://lh6.googleusercontent.com/-dkOrMmTgVmM/T4ezahkM8GI/AAAAAAAAA8c/9mutezqSgyg/s288/2.jpg"/>
          <p:cNvPicPr>
            <a:picLocks noChangeAspect="1" noChangeArrowheads="1"/>
          </p:cNvPicPr>
          <p:nvPr/>
        </p:nvPicPr>
        <p:blipFill>
          <a:blip r:embed="rId2" cstate="print">
            <a:lum bright="-44000"/>
          </a:blip>
          <a:srcRect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763000" cy="5715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8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新細明體" charset="-120"/>
              </a:rPr>
              <a:t>  我們都是罪人</a:t>
            </a:r>
            <a:r>
              <a:rPr lang="en-US" altLang="zh-TW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新細明體" charset="-120"/>
              </a:rPr>
              <a:t/>
            </a:r>
            <a:br>
              <a:rPr lang="en-US" altLang="zh-TW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新細明體" charset="-120"/>
              </a:rPr>
            </a:b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羅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3:10-12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，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23  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就如經上所記：沒有義人，連一個也沒有。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(11) 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沒有明白的；沒有尋求神的；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(12) 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都是偏離正路，一同變為無用。</a:t>
            </a:r>
            <a:r>
              <a:rPr lang="zh-CN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沒有行善的，連一個也沒有。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。。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(23) </a:t>
            </a:r>
            <a:r>
              <a:rPr lang="zh-TW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因為世人都犯了罪，虧缺了神的榮耀；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61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有福的心靈 滿有憐憫的心</vt:lpstr>
      <vt:lpstr>有福的心靈 滿有憐憫的心     (7) 憐恤人的人有福了！     因為他們必蒙憐恤。</vt:lpstr>
      <vt:lpstr>     滿有憐憫的神</vt:lpstr>
      <vt:lpstr>  憐憫向審判誇勝 各 2:13   因為那不憐憫人的， 也要受無憐憫的審判； 憐憫原是向審判誇勝。</vt:lpstr>
      <vt:lpstr>  憐憫向審判誇勝 1. 罪人最大的需要與恩典 </vt:lpstr>
      <vt:lpstr>  憐憫向審判誇勝 1. 罪人最大的需要與恩典 2. 並非放棄公義的訴求， 而是著眼愛的實踐  </vt:lpstr>
      <vt:lpstr>  憐憫向審判誇勝 1. 罪人最大的需要與恩典 2. 並非放棄公義的訴求， 而是著眼愛的實踐 3. 憐憫的心能幫助看透表相  </vt:lpstr>
      <vt:lpstr>  憐憫向審判誇勝 1. 罪人最大的需要與恩典 2. 並非放棄公義的訴求， 而是著眼愛的實踐 3. 憐憫的心能幫助看透表相 4. 憐憫的心使人得著饒恕的能力  </vt:lpstr>
      <vt:lpstr>  我們都是罪人 羅 3:10-12，23   就如經上所記：沒有義人，連一個也沒有。 (11) 沒有明白的；沒有尋求神的； (12) 都是偏離正路，一同變為無用。沒有行善的，連一個也沒有。。。(23) 因為世人都犯了罪，虧缺了神的榮耀；</vt:lpstr>
      <vt:lpstr>路 6:31   你們願意人怎樣待你們， 你們也要怎樣待人。  </vt:lpstr>
      <vt:lpstr>羅 12:15   與喜樂的人要同樂；與哀哭的人要同哭。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耶和華所賜的福</dc:title>
  <dc:creator>PN</dc:creator>
  <cp:lastModifiedBy>Peter Ng</cp:lastModifiedBy>
  <cp:revision>26</cp:revision>
  <dcterms:created xsi:type="dcterms:W3CDTF">2010-04-25T15:54:48Z</dcterms:created>
  <dcterms:modified xsi:type="dcterms:W3CDTF">2013-04-28T16:07:39Z</dcterms:modified>
</cp:coreProperties>
</file>